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61" r:id="rId3"/>
    <p:sldId id="270" r:id="rId4"/>
    <p:sldId id="263" r:id="rId5"/>
    <p:sldId id="277" r:id="rId6"/>
    <p:sldId id="266" r:id="rId7"/>
    <p:sldId id="267" r:id="rId8"/>
    <p:sldId id="269" r:id="rId9"/>
    <p:sldId id="271" r:id="rId10"/>
    <p:sldId id="272" r:id="rId11"/>
    <p:sldId id="273" r:id="rId12"/>
    <p:sldId id="274" r:id="rId13"/>
    <p:sldId id="275" r:id="rId14"/>
    <p:sldId id="278" r:id="rId15"/>
    <p:sldId id="276" r:id="rId16"/>
    <p:sldId id="279"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A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747" autoAdjust="0"/>
    <p:restoredTop sz="92211" autoAdjust="0"/>
  </p:normalViewPr>
  <p:slideViewPr>
    <p:cSldViewPr snapToGrid="0">
      <p:cViewPr>
        <p:scale>
          <a:sx n="66" d="100"/>
          <a:sy n="66" d="100"/>
        </p:scale>
        <p:origin x="984"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3A8D60E-D97D-4F9A-966A-FDD94BF40B06}" type="datetimeFigureOut">
              <a:rPr lang="en-US" smtClean="0"/>
              <a:t>6/29/2026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8E2F222-8E28-4A41-A575-08FD06ABCFE7}" type="slidenum">
              <a:rPr lang="en-US" smtClean="0"/>
              <a:t>‹#›</a:t>
            </a:fld>
            <a:endParaRPr lang="en-US" dirty="0"/>
          </a:p>
        </p:txBody>
      </p:sp>
    </p:spTree>
    <p:extLst>
      <p:ext uri="{BB962C8B-B14F-4D97-AF65-F5344CB8AC3E}">
        <p14:creationId xmlns:p14="http://schemas.microsoft.com/office/powerpoint/2010/main" val="1824301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and thank you for joining us today. </a:t>
            </a:r>
          </a:p>
        </p:txBody>
      </p:sp>
      <p:sp>
        <p:nvSpPr>
          <p:cNvPr id="4" name="Slide Number Placeholder 3"/>
          <p:cNvSpPr>
            <a:spLocks noGrp="1"/>
          </p:cNvSpPr>
          <p:nvPr>
            <p:ph type="sldNum" sz="quarter" idx="5"/>
          </p:nvPr>
        </p:nvSpPr>
        <p:spPr/>
        <p:txBody>
          <a:bodyPr/>
          <a:lstStyle/>
          <a:p>
            <a:fld id="{48E2F222-8E28-4A41-A575-08FD06ABCFE7}" type="slidenum">
              <a:rPr lang="en-US" smtClean="0"/>
              <a:t>1</a:t>
            </a:fld>
            <a:endParaRPr lang="en-US" dirty="0"/>
          </a:p>
        </p:txBody>
      </p:sp>
    </p:spTree>
    <p:extLst>
      <p:ext uri="{BB962C8B-B14F-4D97-AF65-F5344CB8AC3E}">
        <p14:creationId xmlns:p14="http://schemas.microsoft.com/office/powerpoint/2010/main" val="1184059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6DB8D-ED25-6E58-FE98-A27D6FDFF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E89FB-01D9-F4B1-D6CE-3BF99E5A9B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3E7FF-25E4-5D4A-06ED-FEDD3600977C}"/>
              </a:ext>
            </a:extLst>
          </p:cNvPr>
          <p:cNvSpPr>
            <a:spLocks noGrp="1"/>
          </p:cNvSpPr>
          <p:nvPr>
            <p:ph type="body" idx="1"/>
          </p:nvPr>
        </p:nvSpPr>
        <p:spPr/>
        <p:txBody>
          <a:bodyPr/>
          <a:lstStyle/>
          <a:p>
            <a:r>
              <a:rPr lang="en-US" dirty="0"/>
              <a:t>For many years, the Cooperative has dedicated itself to a great variety of worthy educational and charitable programs that benefit South Texans. </a:t>
            </a:r>
          </a:p>
        </p:txBody>
      </p:sp>
      <p:sp>
        <p:nvSpPr>
          <p:cNvPr id="4" name="Slide Number Placeholder 3">
            <a:extLst>
              <a:ext uri="{FF2B5EF4-FFF2-40B4-BE49-F238E27FC236}">
                <a16:creationId xmlns:a16="http://schemas.microsoft.com/office/drawing/2014/main" id="{23A58502-2ED1-B586-2A0A-D9B4CF6A88FC}"/>
              </a:ext>
            </a:extLst>
          </p:cNvPr>
          <p:cNvSpPr>
            <a:spLocks noGrp="1"/>
          </p:cNvSpPr>
          <p:nvPr>
            <p:ph type="sldNum" sz="quarter" idx="5"/>
          </p:nvPr>
        </p:nvSpPr>
        <p:spPr/>
        <p:txBody>
          <a:bodyPr/>
          <a:lstStyle/>
          <a:p>
            <a:fld id="{48E2F222-8E28-4A41-A575-08FD06ABCFE7}" type="slidenum">
              <a:rPr lang="en-US" smtClean="0"/>
              <a:t>10</a:t>
            </a:fld>
            <a:endParaRPr lang="en-US" dirty="0"/>
          </a:p>
        </p:txBody>
      </p:sp>
    </p:spTree>
    <p:extLst>
      <p:ext uri="{BB962C8B-B14F-4D97-AF65-F5344CB8AC3E}">
        <p14:creationId xmlns:p14="http://schemas.microsoft.com/office/powerpoint/2010/main" val="2875962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F3125-A1D2-2788-4F70-6C7B3DF772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DC7B4-360B-3B11-6080-890C17965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E2130-1632-4D19-B35D-DFE000B468EA}"/>
              </a:ext>
            </a:extLst>
          </p:cNvPr>
          <p:cNvSpPr>
            <a:spLocks noGrp="1"/>
          </p:cNvSpPr>
          <p:nvPr>
            <p:ph type="body" idx="1"/>
          </p:nvPr>
        </p:nvSpPr>
        <p:spPr/>
        <p:txBody>
          <a:bodyPr/>
          <a:lstStyle/>
          <a:p>
            <a:r>
              <a:rPr lang="en-US" dirty="0"/>
              <a:t>San Miguel makes monetary contributions to area charities and educational programs, as well as donating hundreds of volunteer hours to worthy programs to include Jamie’s Ranch, as well as the TMRA Teacher Workshops, where more than one million teachers and students have heard the true story of Texas mining.</a:t>
            </a:r>
          </a:p>
        </p:txBody>
      </p:sp>
      <p:sp>
        <p:nvSpPr>
          <p:cNvPr id="4" name="Slide Number Placeholder 3">
            <a:extLst>
              <a:ext uri="{FF2B5EF4-FFF2-40B4-BE49-F238E27FC236}">
                <a16:creationId xmlns:a16="http://schemas.microsoft.com/office/drawing/2014/main" id="{59348901-370B-4E90-6199-7D36787EF7AF}"/>
              </a:ext>
            </a:extLst>
          </p:cNvPr>
          <p:cNvSpPr>
            <a:spLocks noGrp="1"/>
          </p:cNvSpPr>
          <p:nvPr>
            <p:ph type="sldNum" sz="quarter" idx="5"/>
          </p:nvPr>
        </p:nvSpPr>
        <p:spPr/>
        <p:txBody>
          <a:bodyPr/>
          <a:lstStyle/>
          <a:p>
            <a:fld id="{48E2F222-8E28-4A41-A575-08FD06ABCFE7}" type="slidenum">
              <a:rPr lang="en-US" smtClean="0"/>
              <a:t>11</a:t>
            </a:fld>
            <a:endParaRPr lang="en-US" dirty="0"/>
          </a:p>
        </p:txBody>
      </p:sp>
    </p:spTree>
    <p:extLst>
      <p:ext uri="{BB962C8B-B14F-4D97-AF65-F5344CB8AC3E}">
        <p14:creationId xmlns:p14="http://schemas.microsoft.com/office/powerpoint/2010/main" val="4012824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6F289-7B7F-DE11-F6D8-6667D5180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D32E7-1516-40A0-8958-AFDCD7D2DF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31290A-4358-4886-A992-2C4E3B4E420A}"/>
              </a:ext>
            </a:extLst>
          </p:cNvPr>
          <p:cNvSpPr>
            <a:spLocks noGrp="1"/>
          </p:cNvSpPr>
          <p:nvPr>
            <p:ph type="body" idx="1"/>
          </p:nvPr>
        </p:nvSpPr>
        <p:spPr/>
        <p:txBody>
          <a:bodyPr/>
          <a:lstStyle/>
          <a:p>
            <a:r>
              <a:rPr lang="en-US" dirty="0"/>
              <a:t>SMECI is working with regional workforce training organizations to build upon existing, or create new, career pathways for members of the workforce who may be impacted by evolving power generation plans.</a:t>
            </a:r>
          </a:p>
        </p:txBody>
      </p:sp>
      <p:sp>
        <p:nvSpPr>
          <p:cNvPr id="4" name="Slide Number Placeholder 3">
            <a:extLst>
              <a:ext uri="{FF2B5EF4-FFF2-40B4-BE49-F238E27FC236}">
                <a16:creationId xmlns:a16="http://schemas.microsoft.com/office/drawing/2014/main" id="{A839A2B4-E6E8-A42C-6A07-24F0AB96AC4E}"/>
              </a:ext>
            </a:extLst>
          </p:cNvPr>
          <p:cNvSpPr>
            <a:spLocks noGrp="1"/>
          </p:cNvSpPr>
          <p:nvPr>
            <p:ph type="sldNum" sz="quarter" idx="5"/>
          </p:nvPr>
        </p:nvSpPr>
        <p:spPr/>
        <p:txBody>
          <a:bodyPr/>
          <a:lstStyle/>
          <a:p>
            <a:fld id="{48E2F222-8E28-4A41-A575-08FD06ABCFE7}" type="slidenum">
              <a:rPr lang="en-US" smtClean="0"/>
              <a:t>12</a:t>
            </a:fld>
            <a:endParaRPr lang="en-US" dirty="0"/>
          </a:p>
        </p:txBody>
      </p:sp>
    </p:spTree>
    <p:extLst>
      <p:ext uri="{BB962C8B-B14F-4D97-AF65-F5344CB8AC3E}">
        <p14:creationId xmlns:p14="http://schemas.microsoft.com/office/powerpoint/2010/main" val="3762157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30A12-E619-A8ED-E2C2-E68ADDB6E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24CFCD-FD9E-5188-7848-FCECA756E1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2D87E-BDCA-3049-456E-6F9E9156DE3C}"/>
              </a:ext>
            </a:extLst>
          </p:cNvPr>
          <p:cNvSpPr>
            <a:spLocks noGrp="1"/>
          </p:cNvSpPr>
          <p:nvPr>
            <p:ph type="body" idx="1"/>
          </p:nvPr>
        </p:nvSpPr>
        <p:spPr/>
        <p:txBody>
          <a:bodyPr/>
          <a:lstStyle/>
          <a:p>
            <a:r>
              <a:rPr lang="en-US" dirty="0"/>
              <a:t>We recognize that this transition will bring changes for our workforce, and we do not take that lightly. We are committed to working with employees, educational institutions, workforce organizations and community partners to provide training and transition assistance that helps workers pursue new opportunities in the evolving energy economy.</a:t>
            </a:r>
          </a:p>
        </p:txBody>
      </p:sp>
      <p:sp>
        <p:nvSpPr>
          <p:cNvPr id="4" name="Slide Number Placeholder 3">
            <a:extLst>
              <a:ext uri="{FF2B5EF4-FFF2-40B4-BE49-F238E27FC236}">
                <a16:creationId xmlns:a16="http://schemas.microsoft.com/office/drawing/2014/main" id="{941C5391-B565-D8F0-A751-8850F075DAD9}"/>
              </a:ext>
            </a:extLst>
          </p:cNvPr>
          <p:cNvSpPr>
            <a:spLocks noGrp="1"/>
          </p:cNvSpPr>
          <p:nvPr>
            <p:ph type="sldNum" sz="quarter" idx="5"/>
          </p:nvPr>
        </p:nvSpPr>
        <p:spPr/>
        <p:txBody>
          <a:bodyPr/>
          <a:lstStyle/>
          <a:p>
            <a:fld id="{48E2F222-8E28-4A41-A575-08FD06ABCFE7}" type="slidenum">
              <a:rPr lang="en-US" smtClean="0"/>
              <a:t>13</a:t>
            </a:fld>
            <a:endParaRPr lang="en-US" dirty="0"/>
          </a:p>
        </p:txBody>
      </p:sp>
    </p:spTree>
    <p:extLst>
      <p:ext uri="{BB962C8B-B14F-4D97-AF65-F5344CB8AC3E}">
        <p14:creationId xmlns:p14="http://schemas.microsoft.com/office/powerpoint/2010/main" val="3612694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6C890-4C25-1DDA-02E6-53A442EA60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DF37BD-A8C2-8F9C-29A0-AB1DE3675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DB2AF4-D868-0B80-DD40-4F12C33263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1B1443-0FC4-E9E7-34B5-0748628F4411}"/>
              </a:ext>
            </a:extLst>
          </p:cNvPr>
          <p:cNvSpPr>
            <a:spLocks noGrp="1"/>
          </p:cNvSpPr>
          <p:nvPr>
            <p:ph type="sldNum" sz="quarter" idx="5"/>
          </p:nvPr>
        </p:nvSpPr>
        <p:spPr/>
        <p:txBody>
          <a:bodyPr/>
          <a:lstStyle/>
          <a:p>
            <a:fld id="{48E2F222-8E28-4A41-A575-08FD06ABCFE7}" type="slidenum">
              <a:rPr lang="en-US" smtClean="0"/>
              <a:t>14</a:t>
            </a:fld>
            <a:endParaRPr lang="en-US" dirty="0"/>
          </a:p>
        </p:txBody>
      </p:sp>
    </p:spTree>
    <p:extLst>
      <p:ext uri="{BB962C8B-B14F-4D97-AF65-F5344CB8AC3E}">
        <p14:creationId xmlns:p14="http://schemas.microsoft.com/office/powerpoint/2010/main" val="4048663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23F55-CEC6-D164-CC40-2C428A9A1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8AA32-4C9C-0388-3274-BA0A4065ED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BBB657-E618-DDD2-BBC5-32E97CD4B156}"/>
              </a:ext>
            </a:extLst>
          </p:cNvPr>
          <p:cNvSpPr>
            <a:spLocks noGrp="1"/>
          </p:cNvSpPr>
          <p:nvPr>
            <p:ph type="body" idx="1"/>
          </p:nvPr>
        </p:nvSpPr>
        <p:spPr/>
        <p:txBody>
          <a:bodyPr/>
          <a:lstStyle/>
          <a:p>
            <a:pPr marL="465887" lvl="1">
              <a:spcBef>
                <a:spcPts val="2548"/>
              </a:spcBef>
            </a:pPr>
            <a:r>
              <a:rPr lang="en-US" dirty="0"/>
              <a:t>We have created a page on our website that will allow you to share your support and any thoughts you may have. There you will find </a:t>
            </a:r>
            <a:r>
              <a:rPr lang="en-US" sz="3300" dirty="0">
                <a:solidFill>
                  <a:schemeClr val="accent1">
                    <a:lumMod val="75000"/>
                  </a:schemeClr>
                </a:solidFill>
                <a:latin typeface="Arial" panose="020B0604020202020204" pitchFamily="34" charset="0"/>
                <a:cs typeface="Arial" panose="020B0604020202020204" pitchFamily="34" charset="0"/>
              </a:rPr>
              <a:t>Frequently Asked Questions, as well as a Share Your Input button.</a:t>
            </a:r>
          </a:p>
          <a:p>
            <a:endParaRPr lang="en-US" dirty="0"/>
          </a:p>
        </p:txBody>
      </p:sp>
      <p:sp>
        <p:nvSpPr>
          <p:cNvPr id="4" name="Slide Number Placeholder 3">
            <a:extLst>
              <a:ext uri="{FF2B5EF4-FFF2-40B4-BE49-F238E27FC236}">
                <a16:creationId xmlns:a16="http://schemas.microsoft.com/office/drawing/2014/main" id="{4F3273B7-505B-DB83-7F38-17034D42040C}"/>
              </a:ext>
            </a:extLst>
          </p:cNvPr>
          <p:cNvSpPr>
            <a:spLocks noGrp="1"/>
          </p:cNvSpPr>
          <p:nvPr>
            <p:ph type="sldNum" sz="quarter" idx="5"/>
          </p:nvPr>
        </p:nvSpPr>
        <p:spPr/>
        <p:txBody>
          <a:bodyPr/>
          <a:lstStyle/>
          <a:p>
            <a:fld id="{48E2F222-8E28-4A41-A575-08FD06ABCFE7}" type="slidenum">
              <a:rPr lang="en-US" smtClean="0"/>
              <a:t>15</a:t>
            </a:fld>
            <a:endParaRPr lang="en-US" dirty="0"/>
          </a:p>
        </p:txBody>
      </p:sp>
    </p:spTree>
    <p:extLst>
      <p:ext uri="{BB962C8B-B14F-4D97-AF65-F5344CB8AC3E}">
        <p14:creationId xmlns:p14="http://schemas.microsoft.com/office/powerpoint/2010/main" val="3977596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473B6-9BAF-FB30-93A9-AB1961D11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88758-7CF0-6F54-D3B6-4121A6A971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6DDBE4-E0C9-354E-E3EA-27C53BFA984A}"/>
              </a:ext>
            </a:extLst>
          </p:cNvPr>
          <p:cNvSpPr>
            <a:spLocks noGrp="1"/>
          </p:cNvSpPr>
          <p:nvPr>
            <p:ph type="body" idx="1"/>
          </p:nvPr>
        </p:nvSpPr>
        <p:spPr/>
        <p:txBody>
          <a:bodyPr/>
          <a:lstStyle/>
          <a:p>
            <a:r>
              <a:rPr lang="en-US" dirty="0"/>
              <a:t>We believe this transition will bring many challenges AND opportunities to South Texas. Thank you for joining us today. </a:t>
            </a:r>
          </a:p>
        </p:txBody>
      </p:sp>
      <p:sp>
        <p:nvSpPr>
          <p:cNvPr id="4" name="Slide Number Placeholder 3">
            <a:extLst>
              <a:ext uri="{FF2B5EF4-FFF2-40B4-BE49-F238E27FC236}">
                <a16:creationId xmlns:a16="http://schemas.microsoft.com/office/drawing/2014/main" id="{801FFBF9-E5BE-01ED-7C72-DB891F8A5F7B}"/>
              </a:ext>
            </a:extLst>
          </p:cNvPr>
          <p:cNvSpPr>
            <a:spLocks noGrp="1"/>
          </p:cNvSpPr>
          <p:nvPr>
            <p:ph type="sldNum" sz="quarter" idx="5"/>
          </p:nvPr>
        </p:nvSpPr>
        <p:spPr/>
        <p:txBody>
          <a:bodyPr/>
          <a:lstStyle/>
          <a:p>
            <a:fld id="{48E2F222-8E28-4A41-A575-08FD06ABCFE7}" type="slidenum">
              <a:rPr lang="en-US" smtClean="0"/>
              <a:t>16</a:t>
            </a:fld>
            <a:endParaRPr lang="en-US" dirty="0"/>
          </a:p>
        </p:txBody>
      </p:sp>
    </p:spTree>
    <p:extLst>
      <p:ext uri="{BB962C8B-B14F-4D97-AF65-F5344CB8AC3E}">
        <p14:creationId xmlns:p14="http://schemas.microsoft.com/office/powerpoint/2010/main" val="2519860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Jason Cowan, CEO &amp; General Manager of SMECI. (introduce any others who will be joining you. Once you know, I will create a slide for them as well).</a:t>
            </a:r>
          </a:p>
        </p:txBody>
      </p:sp>
      <p:sp>
        <p:nvSpPr>
          <p:cNvPr id="4" name="Slide Number Placeholder 3"/>
          <p:cNvSpPr>
            <a:spLocks noGrp="1"/>
          </p:cNvSpPr>
          <p:nvPr>
            <p:ph type="sldNum" sz="quarter" idx="5"/>
          </p:nvPr>
        </p:nvSpPr>
        <p:spPr/>
        <p:txBody>
          <a:bodyPr/>
          <a:lstStyle/>
          <a:p>
            <a:fld id="{48E2F222-8E28-4A41-A575-08FD06ABCFE7}" type="slidenum">
              <a:rPr lang="en-US" smtClean="0"/>
              <a:t>2</a:t>
            </a:fld>
            <a:endParaRPr lang="en-US" dirty="0"/>
          </a:p>
        </p:txBody>
      </p:sp>
    </p:spTree>
    <p:extLst>
      <p:ext uri="{BB962C8B-B14F-4D97-AF65-F5344CB8AC3E}">
        <p14:creationId xmlns:p14="http://schemas.microsoft.com/office/powerpoint/2010/main" val="2292024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4182C-70DF-CB76-7053-D7558D2D2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2C932-5EB6-B904-8503-8B3BE8B65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FBC40-1F09-22E2-5F47-DD09C2AC43FD}"/>
              </a:ext>
            </a:extLst>
          </p:cNvPr>
          <p:cNvSpPr>
            <a:spLocks noGrp="1"/>
          </p:cNvSpPr>
          <p:nvPr>
            <p:ph type="body" idx="1"/>
          </p:nvPr>
        </p:nvSpPr>
        <p:spPr/>
        <p:txBody>
          <a:bodyPr/>
          <a:lstStyle/>
          <a:p>
            <a:pPr defTabSz="931774">
              <a:defRPr/>
            </a:pPr>
            <a:r>
              <a:rPr lang="en-US" dirty="0">
                <a:solidFill>
                  <a:srgbClr val="000000"/>
                </a:solidFill>
                <a:latin typeface="Arial" panose="020B0604020202020204" pitchFamily="34" charset="0"/>
                <a:cs typeface="Arial" panose="020B0604020202020204" pitchFamily="34" charset="0"/>
              </a:rPr>
              <a:t>As we convert our fuel sources at the Cooperative, we know that will mean changes for the community that will include transitions, as well as new opportunities for the workforce and the region. </a:t>
            </a:r>
          </a:p>
          <a:p>
            <a:endParaRPr lang="en-US" dirty="0"/>
          </a:p>
        </p:txBody>
      </p:sp>
      <p:sp>
        <p:nvSpPr>
          <p:cNvPr id="4" name="Slide Number Placeholder 3">
            <a:extLst>
              <a:ext uri="{FF2B5EF4-FFF2-40B4-BE49-F238E27FC236}">
                <a16:creationId xmlns:a16="http://schemas.microsoft.com/office/drawing/2014/main" id="{7E45CAEB-EEDE-AB2D-B733-70B36C25B1FE}"/>
              </a:ext>
            </a:extLst>
          </p:cNvPr>
          <p:cNvSpPr>
            <a:spLocks noGrp="1"/>
          </p:cNvSpPr>
          <p:nvPr>
            <p:ph type="sldNum" sz="quarter" idx="5"/>
          </p:nvPr>
        </p:nvSpPr>
        <p:spPr/>
        <p:txBody>
          <a:bodyPr/>
          <a:lstStyle/>
          <a:p>
            <a:fld id="{48E2F222-8E28-4A41-A575-08FD06ABCFE7}" type="slidenum">
              <a:rPr lang="en-US" smtClean="0"/>
              <a:t>3</a:t>
            </a:fld>
            <a:endParaRPr lang="en-US" dirty="0"/>
          </a:p>
        </p:txBody>
      </p:sp>
    </p:spTree>
    <p:extLst>
      <p:ext uri="{BB962C8B-B14F-4D97-AF65-F5344CB8AC3E}">
        <p14:creationId xmlns:p14="http://schemas.microsoft.com/office/powerpoint/2010/main" val="4285662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00000"/>
                </a:solidFill>
                <a:latin typeface="Arial" panose="020B0604020202020204" pitchFamily="34" charset="0"/>
                <a:cs typeface="Arial" panose="020B0604020202020204" pitchFamily="34" charset="0"/>
              </a:rPr>
              <a:t>As part of the “New ERA” program (Empowering Rural America), a CBP (Community Benefits Plan) is a non-binding agreement between a project applicant and key community and labor stakeholders that outlines how the project will benefit residents and address concerns from the host community. </a:t>
            </a:r>
          </a:p>
          <a:p>
            <a:endParaRPr lang="en-US" dirty="0"/>
          </a:p>
        </p:txBody>
      </p:sp>
      <p:sp>
        <p:nvSpPr>
          <p:cNvPr id="4" name="Slide Number Placeholder 3"/>
          <p:cNvSpPr>
            <a:spLocks noGrp="1"/>
          </p:cNvSpPr>
          <p:nvPr>
            <p:ph type="sldNum" sz="quarter" idx="5"/>
          </p:nvPr>
        </p:nvSpPr>
        <p:spPr/>
        <p:txBody>
          <a:bodyPr/>
          <a:lstStyle/>
          <a:p>
            <a:fld id="{48E2F222-8E28-4A41-A575-08FD06ABCFE7}" type="slidenum">
              <a:rPr lang="en-US" smtClean="0"/>
              <a:t>4</a:t>
            </a:fld>
            <a:endParaRPr lang="en-US" dirty="0"/>
          </a:p>
        </p:txBody>
      </p:sp>
    </p:spTree>
    <p:extLst>
      <p:ext uri="{BB962C8B-B14F-4D97-AF65-F5344CB8AC3E}">
        <p14:creationId xmlns:p14="http://schemas.microsoft.com/office/powerpoint/2010/main" val="2339774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E918D-31A7-AA64-4B98-762A3C53E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B54D2-C4EC-B6B1-4487-402FDB76E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EF609A-32BC-656A-B31B-F9D82AA3E702}"/>
              </a:ext>
            </a:extLst>
          </p:cNvPr>
          <p:cNvSpPr>
            <a:spLocks noGrp="1"/>
          </p:cNvSpPr>
          <p:nvPr>
            <p:ph type="body" idx="1"/>
          </p:nvPr>
        </p:nvSpPr>
        <p:spPr/>
        <p:txBody>
          <a:bodyPr/>
          <a:lstStyle/>
          <a:p>
            <a:r>
              <a:rPr lang="en-US" dirty="0">
                <a:solidFill>
                  <a:srgbClr val="000000"/>
                </a:solidFill>
                <a:latin typeface="Roboto"/>
              </a:rPr>
              <a:t>The USDA CBP is a strategic tool to ensure that federally funded rural projects deliver real, measurable benefits to the communities they serve, while fostering trust and cooperation between developers and residents.</a:t>
            </a:r>
            <a:r>
              <a:rPr lang="en-US" dirty="0"/>
              <a:t> </a:t>
            </a:r>
          </a:p>
          <a:p>
            <a:endParaRPr lang="en-US" dirty="0"/>
          </a:p>
        </p:txBody>
      </p:sp>
      <p:sp>
        <p:nvSpPr>
          <p:cNvPr id="4" name="Slide Number Placeholder 3">
            <a:extLst>
              <a:ext uri="{FF2B5EF4-FFF2-40B4-BE49-F238E27FC236}">
                <a16:creationId xmlns:a16="http://schemas.microsoft.com/office/drawing/2014/main" id="{3630D75C-8EB5-4D5C-E429-43F8A9EEA8F7}"/>
              </a:ext>
            </a:extLst>
          </p:cNvPr>
          <p:cNvSpPr>
            <a:spLocks noGrp="1"/>
          </p:cNvSpPr>
          <p:nvPr>
            <p:ph type="sldNum" sz="quarter" idx="5"/>
          </p:nvPr>
        </p:nvSpPr>
        <p:spPr/>
        <p:txBody>
          <a:bodyPr/>
          <a:lstStyle/>
          <a:p>
            <a:fld id="{48E2F222-8E28-4A41-A575-08FD06ABCFE7}" type="slidenum">
              <a:rPr lang="en-US" smtClean="0"/>
              <a:t>5</a:t>
            </a:fld>
            <a:endParaRPr lang="en-US" dirty="0"/>
          </a:p>
        </p:txBody>
      </p:sp>
    </p:spTree>
    <p:extLst>
      <p:ext uri="{BB962C8B-B14F-4D97-AF65-F5344CB8AC3E}">
        <p14:creationId xmlns:p14="http://schemas.microsoft.com/office/powerpoint/2010/main" val="951034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San Miguel making the conversion?</a:t>
            </a:r>
          </a:p>
        </p:txBody>
      </p:sp>
      <p:sp>
        <p:nvSpPr>
          <p:cNvPr id="4" name="Slide Number Placeholder 3"/>
          <p:cNvSpPr>
            <a:spLocks noGrp="1"/>
          </p:cNvSpPr>
          <p:nvPr>
            <p:ph type="sldNum" sz="quarter" idx="5"/>
          </p:nvPr>
        </p:nvSpPr>
        <p:spPr/>
        <p:txBody>
          <a:bodyPr/>
          <a:lstStyle/>
          <a:p>
            <a:fld id="{48E2F222-8E28-4A41-A575-08FD06ABCFE7}" type="slidenum">
              <a:rPr lang="en-US" smtClean="0"/>
              <a:t>6</a:t>
            </a:fld>
            <a:endParaRPr lang="en-US" dirty="0"/>
          </a:p>
        </p:txBody>
      </p:sp>
    </p:spTree>
    <p:extLst>
      <p:ext uri="{BB962C8B-B14F-4D97-AF65-F5344CB8AC3E}">
        <p14:creationId xmlns:p14="http://schemas.microsoft.com/office/powerpoint/2010/main" val="1195138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372E2-2A57-E568-FCC3-115FC4223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CDFD6-90CA-8E65-5535-83482883C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57796-E5CC-071C-90F0-23E0F695EB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C52192-0454-A3AD-2E7C-9CB6896497B1}"/>
              </a:ext>
            </a:extLst>
          </p:cNvPr>
          <p:cNvSpPr>
            <a:spLocks noGrp="1"/>
          </p:cNvSpPr>
          <p:nvPr>
            <p:ph type="sldNum" sz="quarter" idx="5"/>
          </p:nvPr>
        </p:nvSpPr>
        <p:spPr/>
        <p:txBody>
          <a:bodyPr/>
          <a:lstStyle/>
          <a:p>
            <a:fld id="{48E2F222-8E28-4A41-A575-08FD06ABCFE7}" type="slidenum">
              <a:rPr lang="en-US" smtClean="0"/>
              <a:t>7</a:t>
            </a:fld>
            <a:endParaRPr lang="en-US" dirty="0"/>
          </a:p>
        </p:txBody>
      </p:sp>
    </p:spTree>
    <p:extLst>
      <p:ext uri="{BB962C8B-B14F-4D97-AF65-F5344CB8AC3E}">
        <p14:creationId xmlns:p14="http://schemas.microsoft.com/office/powerpoint/2010/main" val="451910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97336-E4FE-3B8A-D076-FA2BCAD05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1C197-1B24-2398-FAF9-0372EBDFE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2B9BE-4C06-0A69-F6B8-1D402FB5CB45}"/>
              </a:ext>
            </a:extLst>
          </p:cNvPr>
          <p:cNvSpPr>
            <a:spLocks noGrp="1"/>
          </p:cNvSpPr>
          <p:nvPr>
            <p:ph type="body" idx="1"/>
          </p:nvPr>
        </p:nvSpPr>
        <p:spPr/>
        <p:txBody>
          <a:bodyPr/>
          <a:lstStyle/>
          <a:p>
            <a:r>
              <a:rPr lang="en-US" dirty="0"/>
              <a:t>As part of the program, we have reviewed established environmental support programs and identified opportunities for growth. These well-established programs are ones that deliver great benefit to the community and environment in South Texas. </a:t>
            </a:r>
          </a:p>
        </p:txBody>
      </p:sp>
      <p:sp>
        <p:nvSpPr>
          <p:cNvPr id="4" name="Slide Number Placeholder 3">
            <a:extLst>
              <a:ext uri="{FF2B5EF4-FFF2-40B4-BE49-F238E27FC236}">
                <a16:creationId xmlns:a16="http://schemas.microsoft.com/office/drawing/2014/main" id="{556581FB-952E-114C-DE99-9A11F5050996}"/>
              </a:ext>
            </a:extLst>
          </p:cNvPr>
          <p:cNvSpPr>
            <a:spLocks noGrp="1"/>
          </p:cNvSpPr>
          <p:nvPr>
            <p:ph type="sldNum" sz="quarter" idx="5"/>
          </p:nvPr>
        </p:nvSpPr>
        <p:spPr/>
        <p:txBody>
          <a:bodyPr/>
          <a:lstStyle/>
          <a:p>
            <a:fld id="{48E2F222-8E28-4A41-A575-08FD06ABCFE7}" type="slidenum">
              <a:rPr lang="en-US" smtClean="0"/>
              <a:t>8</a:t>
            </a:fld>
            <a:endParaRPr lang="en-US" dirty="0"/>
          </a:p>
        </p:txBody>
      </p:sp>
    </p:spTree>
    <p:extLst>
      <p:ext uri="{BB962C8B-B14F-4D97-AF65-F5344CB8AC3E}">
        <p14:creationId xmlns:p14="http://schemas.microsoft.com/office/powerpoint/2010/main" val="223219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637D1-CD02-3C75-DFD3-67EF0F8A1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D4A7E-67BF-4E68-C76E-E73ECC30C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9E475-19D6-D107-E00B-2BFA8C429BE5}"/>
              </a:ext>
            </a:extLst>
          </p:cNvPr>
          <p:cNvSpPr>
            <a:spLocks noGrp="1"/>
          </p:cNvSpPr>
          <p:nvPr>
            <p:ph type="body" idx="1"/>
          </p:nvPr>
        </p:nvSpPr>
        <p:spPr/>
        <p:txBody>
          <a:bodyPr/>
          <a:lstStyle/>
          <a:p>
            <a:r>
              <a:rPr lang="en-US" dirty="0"/>
              <a:t>We support the San Antonio Zoo’s horned lizard reintroduction program to return these beloved toads to their natural habitat. Here at San Miguel, our black lace program was just showcased by Texas Monthly magazine. It may represent the largest translocation of endangered cacti in Texas history. Our goal is to establish a replicable model for future efforts, while also developing a reliable source of propagated plants to support similar restoration initiatives across the species’ range. All the while, we are committed to reintroducing native species to the land post-reclamation. </a:t>
            </a:r>
          </a:p>
        </p:txBody>
      </p:sp>
      <p:sp>
        <p:nvSpPr>
          <p:cNvPr id="4" name="Slide Number Placeholder 3">
            <a:extLst>
              <a:ext uri="{FF2B5EF4-FFF2-40B4-BE49-F238E27FC236}">
                <a16:creationId xmlns:a16="http://schemas.microsoft.com/office/drawing/2014/main" id="{50D52CF6-0356-3935-44BC-C01A15ABD0B0}"/>
              </a:ext>
            </a:extLst>
          </p:cNvPr>
          <p:cNvSpPr>
            <a:spLocks noGrp="1"/>
          </p:cNvSpPr>
          <p:nvPr>
            <p:ph type="sldNum" sz="quarter" idx="5"/>
          </p:nvPr>
        </p:nvSpPr>
        <p:spPr/>
        <p:txBody>
          <a:bodyPr/>
          <a:lstStyle/>
          <a:p>
            <a:fld id="{48E2F222-8E28-4A41-A575-08FD06ABCFE7}" type="slidenum">
              <a:rPr lang="en-US" smtClean="0"/>
              <a:t>9</a:t>
            </a:fld>
            <a:endParaRPr lang="en-US" dirty="0"/>
          </a:p>
        </p:txBody>
      </p:sp>
    </p:spTree>
    <p:extLst>
      <p:ext uri="{BB962C8B-B14F-4D97-AF65-F5344CB8AC3E}">
        <p14:creationId xmlns:p14="http://schemas.microsoft.com/office/powerpoint/2010/main" val="414223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40816-40BF-492C-9223-E82840AEE9C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2C3EAC-D8DC-437E-91EE-23483F958F9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A4EEE3-C5E5-4100-B22B-B9331085166E}"/>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5" name="Footer Placeholder 4">
            <a:extLst>
              <a:ext uri="{FF2B5EF4-FFF2-40B4-BE49-F238E27FC236}">
                <a16:creationId xmlns:a16="http://schemas.microsoft.com/office/drawing/2014/main" id="{7490AFC3-E159-4975-B1DE-79731A3C54E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FD2CB8F-5FA0-49B9-AB37-7C24496A66F3}"/>
              </a:ext>
            </a:extLst>
          </p:cNvPr>
          <p:cNvSpPr>
            <a:spLocks noGrp="1"/>
          </p:cNvSpPr>
          <p:nvPr>
            <p:ph type="sldNum" sz="quarter" idx="12"/>
          </p:nvPr>
        </p:nvSpPr>
        <p:spPr>
          <a:xfrm>
            <a:off x="9448800" y="6396862"/>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366515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D8798-85F7-4D83-ABA8-EF8FDFCEB4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7A5C6-894C-4AF6-B821-052EBE18ACE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636AC8-C01E-43AB-9E04-F78F5FD22E7A}"/>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5" name="Footer Placeholder 4">
            <a:extLst>
              <a:ext uri="{FF2B5EF4-FFF2-40B4-BE49-F238E27FC236}">
                <a16:creationId xmlns:a16="http://schemas.microsoft.com/office/drawing/2014/main" id="{0FC8D582-031C-4A16-A376-DAB4E769B7E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53D1999-540F-4221-BC25-EF86BD464463}"/>
              </a:ext>
            </a:extLst>
          </p:cNvPr>
          <p:cNvSpPr>
            <a:spLocks noGrp="1"/>
          </p:cNvSpPr>
          <p:nvPr>
            <p:ph type="sldNum" sz="quarter" idx="12"/>
          </p:nvPr>
        </p:nvSpPr>
        <p:spPr>
          <a:xfrm>
            <a:off x="9448800" y="6396861"/>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233886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04BDFA-FE1A-41AD-879E-9C9D691A5DF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FD37AB-C86A-4F2E-837E-B282C9174AA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C15D82-85DE-4188-97B5-5B12E133968E}"/>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5" name="Footer Placeholder 4">
            <a:extLst>
              <a:ext uri="{FF2B5EF4-FFF2-40B4-BE49-F238E27FC236}">
                <a16:creationId xmlns:a16="http://schemas.microsoft.com/office/drawing/2014/main" id="{28EAD5ED-253D-4FBB-9BC5-20697742BE2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6A5A5588-F823-4EAE-80A0-0309A6D70169}"/>
              </a:ext>
            </a:extLst>
          </p:cNvPr>
          <p:cNvSpPr>
            <a:spLocks noGrp="1"/>
          </p:cNvSpPr>
          <p:nvPr>
            <p:ph type="sldNum" sz="quarter" idx="12"/>
          </p:nvPr>
        </p:nvSpPr>
        <p:spPr>
          <a:xfrm>
            <a:off x="9448800" y="6396861"/>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3197708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39602-5E27-4900-828A-B799303474C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3BA4630-CA91-4672-906B-A528A8EFCF5B}"/>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7F77B9-15BD-4119-A9A8-5F3206642EB6}"/>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5" name="Footer Placeholder 4">
            <a:extLst>
              <a:ext uri="{FF2B5EF4-FFF2-40B4-BE49-F238E27FC236}">
                <a16:creationId xmlns:a16="http://schemas.microsoft.com/office/drawing/2014/main" id="{CA8EE902-C039-4466-867F-989A5E9ABD4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09B30F5-E21B-486D-A51E-26E7A2312734}"/>
              </a:ext>
            </a:extLst>
          </p:cNvPr>
          <p:cNvSpPr>
            <a:spLocks noGrp="1"/>
          </p:cNvSpPr>
          <p:nvPr>
            <p:ph type="sldNum" sz="quarter" idx="12"/>
          </p:nvPr>
        </p:nvSpPr>
        <p:spPr>
          <a:xfrm>
            <a:off x="9448800" y="6396859"/>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258698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0C209-779E-4608-9DE7-2F72C77C6BC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5BB826-A524-44E4-A605-3A0E86F96A4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A3F060B-C3CE-4C7E-B2FC-A95E12FECF7A}"/>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5" name="Footer Placeholder 4">
            <a:extLst>
              <a:ext uri="{FF2B5EF4-FFF2-40B4-BE49-F238E27FC236}">
                <a16:creationId xmlns:a16="http://schemas.microsoft.com/office/drawing/2014/main" id="{D006BC8E-A419-44D9-B794-D130C1A987C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5F06B11-64DC-4A05-B71F-ABBC1BAD66E5}"/>
              </a:ext>
            </a:extLst>
          </p:cNvPr>
          <p:cNvSpPr>
            <a:spLocks noGrp="1"/>
          </p:cNvSpPr>
          <p:nvPr>
            <p:ph type="sldNum" sz="quarter" idx="12"/>
          </p:nvPr>
        </p:nvSpPr>
        <p:spPr>
          <a:xfrm>
            <a:off x="9448800" y="6396861"/>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15403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F6B29-11EC-4CD4-A973-B4E9F00315D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9A3E1F9-53EE-414F-8BD5-116516DB1AC2}"/>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61D296-328C-4187-A2F2-8DF66A6E3A1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25695D-4C87-42CC-949E-090C67D40EF1}"/>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6" name="Footer Placeholder 5">
            <a:extLst>
              <a:ext uri="{FF2B5EF4-FFF2-40B4-BE49-F238E27FC236}">
                <a16:creationId xmlns:a16="http://schemas.microsoft.com/office/drawing/2014/main" id="{41DBFDDA-326A-44FE-9E84-1FB00F6CF37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CD5D93D-B2D3-4D74-9080-5E53C757156D}"/>
              </a:ext>
            </a:extLst>
          </p:cNvPr>
          <p:cNvSpPr>
            <a:spLocks noGrp="1"/>
          </p:cNvSpPr>
          <p:nvPr>
            <p:ph type="sldNum" sz="quarter" idx="12"/>
          </p:nvPr>
        </p:nvSpPr>
        <p:spPr>
          <a:xfrm>
            <a:off x="9448800" y="6396862"/>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3928811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AB857-9634-4AA0-BE16-41290E7CE49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FAE6705-B1C1-499C-902D-B5249EA8633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794392-1C14-4FDC-B13C-C4924C6D81C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4E925A-B766-4177-9C5D-39AF7432C87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319026F-88BD-48D3-BFD4-5DC53D7AA4E9}"/>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FB7EB1-6E7B-47FB-ADC9-6F6D02E48509}"/>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8" name="Footer Placeholder 7">
            <a:extLst>
              <a:ext uri="{FF2B5EF4-FFF2-40B4-BE49-F238E27FC236}">
                <a16:creationId xmlns:a16="http://schemas.microsoft.com/office/drawing/2014/main" id="{2D8CCA3F-DF26-44CA-A6DC-2A76306D21B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6A393A8A-9A15-4EE0-9762-99CF4F9D39B3}"/>
              </a:ext>
            </a:extLst>
          </p:cNvPr>
          <p:cNvSpPr>
            <a:spLocks noGrp="1"/>
          </p:cNvSpPr>
          <p:nvPr>
            <p:ph type="sldNum" sz="quarter" idx="12"/>
          </p:nvPr>
        </p:nvSpPr>
        <p:spPr>
          <a:xfrm>
            <a:off x="9448800" y="6396862"/>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2179081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6DD77-23B6-4460-8A6D-5D502AF4F1B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25B285D-2DAC-4F7A-896B-CB5414BC9D0D}"/>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4" name="Footer Placeholder 3">
            <a:extLst>
              <a:ext uri="{FF2B5EF4-FFF2-40B4-BE49-F238E27FC236}">
                <a16:creationId xmlns:a16="http://schemas.microsoft.com/office/drawing/2014/main" id="{F6061DE9-79A5-4C05-BCBC-BEB91F2BDE9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CAEDE922-5C26-455E-9A72-1E77A7E89CA6}"/>
              </a:ext>
            </a:extLst>
          </p:cNvPr>
          <p:cNvSpPr>
            <a:spLocks noGrp="1"/>
          </p:cNvSpPr>
          <p:nvPr>
            <p:ph type="sldNum" sz="quarter" idx="12"/>
          </p:nvPr>
        </p:nvSpPr>
        <p:spPr>
          <a:xfrm>
            <a:off x="9448800" y="6396862"/>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116756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291DAD-011F-4797-9A7C-CC293EA99E33}"/>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3" name="Footer Placeholder 2">
            <a:extLst>
              <a:ext uri="{FF2B5EF4-FFF2-40B4-BE49-F238E27FC236}">
                <a16:creationId xmlns:a16="http://schemas.microsoft.com/office/drawing/2014/main" id="{FA7A9293-AF1C-4BA3-8926-D8113567A36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93C1ED5F-5152-43AF-9312-375724048007}"/>
              </a:ext>
            </a:extLst>
          </p:cNvPr>
          <p:cNvSpPr>
            <a:spLocks noGrp="1"/>
          </p:cNvSpPr>
          <p:nvPr>
            <p:ph type="sldNum" sz="quarter" idx="12"/>
          </p:nvPr>
        </p:nvSpPr>
        <p:spPr>
          <a:xfrm>
            <a:off x="9448800" y="6396861"/>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2073905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1E21A-9940-4A45-8A6F-A0456E0AF1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BDC633-1DD4-4A70-A984-580E861995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C30EC0-8058-49CA-AD40-B784CECEC58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7A2D91B-0B05-49AE-B1A4-6C234692DC05}"/>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6" name="Footer Placeholder 5">
            <a:extLst>
              <a:ext uri="{FF2B5EF4-FFF2-40B4-BE49-F238E27FC236}">
                <a16:creationId xmlns:a16="http://schemas.microsoft.com/office/drawing/2014/main" id="{FD62C1BF-6D2A-4E57-939E-C30CC8B5ECB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5BDF0709-5768-4061-A94F-265F64242868}"/>
              </a:ext>
            </a:extLst>
          </p:cNvPr>
          <p:cNvSpPr>
            <a:spLocks noGrp="1"/>
          </p:cNvSpPr>
          <p:nvPr>
            <p:ph type="sldNum" sz="quarter" idx="12"/>
          </p:nvPr>
        </p:nvSpPr>
        <p:spPr>
          <a:xfrm>
            <a:off x="9448800" y="6396862"/>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2957519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3159F-86C4-4EB6-8889-CC88DA57F1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D6BDBB-955F-4BA4-9DC4-FF6196F9B24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9F703D4-B612-4286-942F-09663069DB6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13FF15E-069A-4933-82EE-387A3BA098D5}"/>
              </a:ext>
            </a:extLst>
          </p:cNvPr>
          <p:cNvSpPr>
            <a:spLocks noGrp="1"/>
          </p:cNvSpPr>
          <p:nvPr>
            <p:ph type="dt" sz="half" idx="10"/>
          </p:nvPr>
        </p:nvSpPr>
        <p:spPr>
          <a:xfrm>
            <a:off x="838200" y="6356350"/>
            <a:ext cx="2743200" cy="365125"/>
          </a:xfrm>
          <a:prstGeom prst="rect">
            <a:avLst/>
          </a:prstGeom>
        </p:spPr>
        <p:txBody>
          <a:bodyPr/>
          <a:lstStyle/>
          <a:p>
            <a:fld id="{5FD8EDCC-AF25-45F6-BEF8-C94251ECC194}" type="datetimeFigureOut">
              <a:rPr lang="en-US" smtClean="0"/>
              <a:t>6/29/2026</a:t>
            </a:fld>
            <a:endParaRPr lang="en-US" dirty="0"/>
          </a:p>
        </p:txBody>
      </p:sp>
      <p:sp>
        <p:nvSpPr>
          <p:cNvPr id="6" name="Footer Placeholder 5">
            <a:extLst>
              <a:ext uri="{FF2B5EF4-FFF2-40B4-BE49-F238E27FC236}">
                <a16:creationId xmlns:a16="http://schemas.microsoft.com/office/drawing/2014/main" id="{7F63E8CE-8D70-498B-82FF-FD75DD373C9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AA5DC5E-C9EC-4999-B0F7-769D77E23169}"/>
              </a:ext>
            </a:extLst>
          </p:cNvPr>
          <p:cNvSpPr>
            <a:spLocks noGrp="1"/>
          </p:cNvSpPr>
          <p:nvPr>
            <p:ph type="sldNum" sz="quarter" idx="12"/>
          </p:nvPr>
        </p:nvSpPr>
        <p:spPr>
          <a:xfrm>
            <a:off x="9448800" y="6396861"/>
            <a:ext cx="2743200" cy="365125"/>
          </a:xfrm>
          <a:prstGeom prst="rect">
            <a:avLst/>
          </a:prstGeom>
        </p:spPr>
        <p:txBody>
          <a:bodyPr/>
          <a:lstStyle/>
          <a:p>
            <a:fld id="{C4B04F25-7134-4A16-BFE8-EE47A7F82A1B}" type="slidenum">
              <a:rPr lang="en-US" smtClean="0"/>
              <a:t>‹#›</a:t>
            </a:fld>
            <a:endParaRPr lang="en-US" dirty="0"/>
          </a:p>
        </p:txBody>
      </p:sp>
    </p:spTree>
    <p:extLst>
      <p:ext uri="{BB962C8B-B14F-4D97-AF65-F5344CB8AC3E}">
        <p14:creationId xmlns:p14="http://schemas.microsoft.com/office/powerpoint/2010/main" val="629053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B2AD2B7-77FD-45C4-A0F8-2C16456B75D6}"/>
              </a:ext>
            </a:extLst>
          </p:cNvPr>
          <p:cNvSpPr/>
          <p:nvPr userDrawn="1"/>
        </p:nvSpPr>
        <p:spPr>
          <a:xfrm>
            <a:off x="0" y="6370998"/>
            <a:ext cx="12192000" cy="403761"/>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70BEB2F0-2147-4564-9C6D-E20512A5901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8332" y="6365174"/>
            <a:ext cx="514131" cy="412967"/>
          </a:xfrm>
          <a:prstGeom prst="rect">
            <a:avLst/>
          </a:prstGeom>
        </p:spPr>
      </p:pic>
      <p:sp>
        <p:nvSpPr>
          <p:cNvPr id="20" name="TextBox 19">
            <a:extLst>
              <a:ext uri="{FF2B5EF4-FFF2-40B4-BE49-F238E27FC236}">
                <a16:creationId xmlns:a16="http://schemas.microsoft.com/office/drawing/2014/main" id="{D14E96EA-A0A8-4589-A0C9-FBA67BC746ED}"/>
              </a:ext>
            </a:extLst>
          </p:cNvPr>
          <p:cNvSpPr txBox="1"/>
          <p:nvPr userDrawn="1"/>
        </p:nvSpPr>
        <p:spPr>
          <a:xfrm>
            <a:off x="623888" y="6298407"/>
            <a:ext cx="1612106" cy="400110"/>
          </a:xfrm>
          <a:prstGeom prst="rect">
            <a:avLst/>
          </a:prstGeom>
          <a:noFill/>
        </p:spPr>
        <p:txBody>
          <a:bodyPr wrap="square" rtlCol="0">
            <a:spAutoFit/>
          </a:bodyPr>
          <a:lstStyle/>
          <a:p>
            <a:r>
              <a:rPr lang="en-US" sz="2000" dirty="0">
                <a:solidFill>
                  <a:schemeClr val="bg1"/>
                </a:solidFill>
                <a:latin typeface="Tw Cen MT" panose="020B0602020104020603" pitchFamily="34" charset="0"/>
              </a:rPr>
              <a:t>SAN MIGUEL</a:t>
            </a:r>
          </a:p>
        </p:txBody>
      </p:sp>
      <p:sp>
        <p:nvSpPr>
          <p:cNvPr id="21" name="TextBox 20">
            <a:extLst>
              <a:ext uri="{FF2B5EF4-FFF2-40B4-BE49-F238E27FC236}">
                <a16:creationId xmlns:a16="http://schemas.microsoft.com/office/drawing/2014/main" id="{E8360D13-B52B-40C6-8E70-B4AF2A9689BC}"/>
              </a:ext>
            </a:extLst>
          </p:cNvPr>
          <p:cNvSpPr txBox="1"/>
          <p:nvPr userDrawn="1"/>
        </p:nvSpPr>
        <p:spPr>
          <a:xfrm>
            <a:off x="652463" y="6557095"/>
            <a:ext cx="1490663" cy="230832"/>
          </a:xfrm>
          <a:prstGeom prst="rect">
            <a:avLst/>
          </a:prstGeom>
          <a:noFill/>
        </p:spPr>
        <p:txBody>
          <a:bodyPr wrap="square" rtlCol="0">
            <a:spAutoFit/>
          </a:bodyPr>
          <a:lstStyle/>
          <a:p>
            <a:r>
              <a:rPr lang="en-US" sz="850" dirty="0">
                <a:solidFill>
                  <a:schemeClr val="bg1"/>
                </a:solidFill>
                <a:latin typeface="Tw Cen MT" panose="020B0602020104020603" pitchFamily="34" charset="0"/>
              </a:rPr>
              <a:t>ELECTRIC COOPERATIVE, INC.</a:t>
            </a:r>
          </a:p>
        </p:txBody>
      </p:sp>
      <p:sp>
        <p:nvSpPr>
          <p:cNvPr id="22" name="TextBox 21">
            <a:extLst>
              <a:ext uri="{FF2B5EF4-FFF2-40B4-BE49-F238E27FC236}">
                <a16:creationId xmlns:a16="http://schemas.microsoft.com/office/drawing/2014/main" id="{D8DCF60A-7570-4BD6-B144-5927B440AA8E}"/>
              </a:ext>
            </a:extLst>
          </p:cNvPr>
          <p:cNvSpPr txBox="1"/>
          <p:nvPr userDrawn="1"/>
        </p:nvSpPr>
        <p:spPr>
          <a:xfrm>
            <a:off x="9406411" y="6428554"/>
            <a:ext cx="2434067" cy="276999"/>
          </a:xfrm>
          <a:prstGeom prst="rect">
            <a:avLst/>
          </a:prstGeom>
          <a:noFill/>
        </p:spPr>
        <p:txBody>
          <a:bodyPr wrap="square" rtlCol="0">
            <a:spAutoFit/>
          </a:bodyPr>
          <a:lstStyle/>
          <a:p>
            <a:r>
              <a:rPr lang="en-US" sz="1200" dirty="0">
                <a:solidFill>
                  <a:schemeClr val="bg1"/>
                </a:solidFill>
                <a:latin typeface="Tw Cen MT" panose="020B0602020104020603" pitchFamily="34" charset="0"/>
              </a:rPr>
              <a:t>San Miguel Electric Cooperative, Inc.</a:t>
            </a:r>
          </a:p>
        </p:txBody>
      </p:sp>
      <p:sp>
        <p:nvSpPr>
          <p:cNvPr id="24" name="Slide Number Placeholder 23">
            <a:extLst>
              <a:ext uri="{FF2B5EF4-FFF2-40B4-BE49-F238E27FC236}">
                <a16:creationId xmlns:a16="http://schemas.microsoft.com/office/drawing/2014/main" id="{D3FDED93-4206-4275-977A-55A47196D7D4}"/>
              </a:ext>
            </a:extLst>
          </p:cNvPr>
          <p:cNvSpPr>
            <a:spLocks noGrp="1"/>
          </p:cNvSpPr>
          <p:nvPr>
            <p:ph type="sldNum" sz="quarter" idx="4"/>
          </p:nvPr>
        </p:nvSpPr>
        <p:spPr>
          <a:xfrm>
            <a:off x="9448800" y="6398435"/>
            <a:ext cx="2743200" cy="365125"/>
          </a:xfrm>
          <a:prstGeom prst="rect">
            <a:avLst/>
          </a:prstGeom>
        </p:spPr>
        <p:txBody>
          <a:bodyPr vert="horz" lIns="91440" tIns="45720" rIns="91440" bIns="45720" rtlCol="0" anchor="ctr"/>
          <a:lstStyle>
            <a:lvl1pPr algn="r">
              <a:defRPr sz="1200">
                <a:solidFill>
                  <a:schemeClr val="bg1"/>
                </a:solidFill>
                <a:latin typeface="Tw Cen MT" panose="020B0602020104020603" pitchFamily="34" charset="0"/>
              </a:defRPr>
            </a:lvl1pPr>
          </a:lstStyle>
          <a:p>
            <a:fld id="{230AD3D9-35B4-4957-B7DB-10BDACDB6BFE}" type="slidenum">
              <a:rPr lang="en-US" smtClean="0"/>
              <a:pPr/>
              <a:t>‹#›</a:t>
            </a:fld>
            <a:endParaRPr lang="en-US" dirty="0"/>
          </a:p>
        </p:txBody>
      </p:sp>
    </p:spTree>
    <p:extLst>
      <p:ext uri="{BB962C8B-B14F-4D97-AF65-F5344CB8AC3E}">
        <p14:creationId xmlns:p14="http://schemas.microsoft.com/office/powerpoint/2010/main" val="7452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jpg"/><Relationship Id="rId4" Type="http://schemas.openxmlformats.org/officeDocument/2006/relationships/image" Target="../media/image11.jpeg"/><Relationship Id="rId9"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field of purple flowers&#10;&#10;AI-generated content may be incorrect.">
            <a:extLst>
              <a:ext uri="{FF2B5EF4-FFF2-40B4-BE49-F238E27FC236}">
                <a16:creationId xmlns:a16="http://schemas.microsoft.com/office/drawing/2014/main" id="{344CBE7E-350F-3308-863E-A4719CF86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80" y="0"/>
            <a:ext cx="12302836" cy="6858000"/>
          </a:xfrm>
          <a:prstGeom prst="rect">
            <a:avLst/>
          </a:prstGeom>
        </p:spPr>
      </p:pic>
      <p:sp>
        <p:nvSpPr>
          <p:cNvPr id="4" name="Rectangle 3">
            <a:extLst>
              <a:ext uri="{FF2B5EF4-FFF2-40B4-BE49-F238E27FC236}">
                <a16:creationId xmlns:a16="http://schemas.microsoft.com/office/drawing/2014/main" id="{3F5BDCC5-D000-46BD-A3BD-47006C186572}"/>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885DE2F-E384-414E-A2E4-B27A35C6F9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A3D41895-792D-4C9F-8E29-E2AB17F19B15}"/>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sp>
        <p:nvSpPr>
          <p:cNvPr id="2" name="Rectangle 1">
            <a:extLst>
              <a:ext uri="{FF2B5EF4-FFF2-40B4-BE49-F238E27FC236}">
                <a16:creationId xmlns:a16="http://schemas.microsoft.com/office/drawing/2014/main" id="{01BCAF55-F393-437A-AF98-AD8FE1CE5495}"/>
              </a:ext>
            </a:extLst>
          </p:cNvPr>
          <p:cNvSpPr/>
          <p:nvPr/>
        </p:nvSpPr>
        <p:spPr>
          <a:xfrm>
            <a:off x="566208" y="2818614"/>
            <a:ext cx="10973329" cy="1938992"/>
          </a:xfrm>
          <a:prstGeom prst="rect">
            <a:avLst/>
          </a:prstGeom>
        </p:spPr>
        <p:txBody>
          <a:bodyPr wrap="square">
            <a:spAutoFit/>
          </a:bodyPr>
          <a:lstStyle/>
          <a:p>
            <a:pPr algn="ctr"/>
            <a:r>
              <a:rPr lang="en-US" sz="6000" b="1" dirty="0">
                <a:solidFill>
                  <a:schemeClr val="bg1"/>
                </a:solidFill>
                <a:latin typeface="Arial" panose="020B0604020202020204" pitchFamily="34" charset="0"/>
                <a:cs typeface="Arial" panose="020B0604020202020204" pitchFamily="34" charset="0"/>
              </a:rPr>
              <a:t>USDA COMMUNITY BENEFITS PLAN</a:t>
            </a:r>
          </a:p>
        </p:txBody>
      </p:sp>
    </p:spTree>
    <p:extLst>
      <p:ext uri="{BB962C8B-B14F-4D97-AF65-F5344CB8AC3E}">
        <p14:creationId xmlns:p14="http://schemas.microsoft.com/office/powerpoint/2010/main" val="547390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15BB5-168D-3426-A0D3-FE64A7E8FB2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881AB21-DC0E-C3CE-3831-48BE4E0828BC}"/>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5AF119B4-A5F5-1DEF-9DF0-66AFFB5A81E3}"/>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D7B1C51C-0723-B45A-C587-F57982F05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E3624AE5-8232-DB4E-B389-283FC18A1B7F}"/>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6BC97554-FF09-A6DC-E993-DA1689EF2993}"/>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38199" y="1825625"/>
            <a:ext cx="10005713" cy="297728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Texas Mining &amp; Reclamation Association Teacher Workshop Program</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Jamie’s Ranch for Special Kids Partnership</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Annual charitable contributions to local charities who help those in need</a:t>
            </a:r>
          </a:p>
          <a:p>
            <a:pPr marL="457200" indent="-457200" algn="l">
              <a:spcBef>
                <a:spcPts val="2500"/>
              </a:spcBef>
              <a:buFont typeface="Arial" panose="020B0604020202020204" pitchFamily="34" charset="0"/>
              <a:buChar char="•"/>
            </a:pP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a:p>
            <a:pPr marL="457200" indent="-457200" algn="l">
              <a:spcBef>
                <a:spcPts val="2500"/>
              </a:spcBef>
              <a:buFont typeface="Arial" panose="020B0604020202020204" pitchFamily="34" charset="0"/>
              <a:buChar char="•"/>
            </a:pP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098B7CA8-B6F6-0218-1F81-F7978138AB2A}"/>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Community Investment</a:t>
            </a:r>
          </a:p>
        </p:txBody>
      </p:sp>
      <p:cxnSp>
        <p:nvCxnSpPr>
          <p:cNvPr id="3" name="Straight Connector 2">
            <a:extLst>
              <a:ext uri="{FF2B5EF4-FFF2-40B4-BE49-F238E27FC236}">
                <a16:creationId xmlns:a16="http://schemas.microsoft.com/office/drawing/2014/main" id="{EB5368F8-7611-4EE1-197C-0D2C1E92E944}"/>
              </a:ext>
            </a:extLst>
          </p:cNvPr>
          <p:cNvCxnSpPr>
            <a:cxnSpLocks/>
          </p:cNvCxnSpPr>
          <p:nvPr/>
        </p:nvCxnSpPr>
        <p:spPr>
          <a:xfrm>
            <a:off x="981067" y="1454331"/>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48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AECF3-58EB-15B0-7AED-9EAFBE32FE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7E70515-8184-DBEA-B99D-9BDA4B882AB9}"/>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85025ED-B5F8-DD18-5272-9F9C77487F30}"/>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F35C5BCA-4E5B-FA84-A9FB-B0A00AB56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89BA5F30-25CA-3905-A6A7-2A354F62BD41}"/>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grpSp>
        <p:nvGrpSpPr>
          <p:cNvPr id="32" name="Group 31">
            <a:extLst>
              <a:ext uri="{FF2B5EF4-FFF2-40B4-BE49-F238E27FC236}">
                <a16:creationId xmlns:a16="http://schemas.microsoft.com/office/drawing/2014/main" id="{4A8557E6-B853-A6F9-18AD-F108996E3035}"/>
              </a:ext>
            </a:extLst>
          </p:cNvPr>
          <p:cNvGrpSpPr/>
          <p:nvPr/>
        </p:nvGrpSpPr>
        <p:grpSpPr>
          <a:xfrm>
            <a:off x="157834" y="165814"/>
            <a:ext cx="11719939" cy="5893026"/>
            <a:chOff x="157834" y="165814"/>
            <a:chExt cx="11719939" cy="5893026"/>
          </a:xfrm>
        </p:grpSpPr>
        <p:pic>
          <p:nvPicPr>
            <p:cNvPr id="3" name="Picture 2">
              <a:extLst>
                <a:ext uri="{FF2B5EF4-FFF2-40B4-BE49-F238E27FC236}">
                  <a16:creationId xmlns:a16="http://schemas.microsoft.com/office/drawing/2014/main" id="{31989196-1FE9-2F7F-3D91-EC999C71AA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6009" y="165814"/>
              <a:ext cx="3611764" cy="2708823"/>
            </a:xfrm>
            <a:prstGeom prst="rect">
              <a:avLst/>
            </a:prstGeom>
          </p:spPr>
        </p:pic>
        <p:pic>
          <p:nvPicPr>
            <p:cNvPr id="14" name="Picture 13">
              <a:extLst>
                <a:ext uri="{FF2B5EF4-FFF2-40B4-BE49-F238E27FC236}">
                  <a16:creationId xmlns:a16="http://schemas.microsoft.com/office/drawing/2014/main" id="{62231B3A-1BD0-AAEE-D26D-152EDEB25C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834" y="165814"/>
              <a:ext cx="4067473" cy="2421905"/>
            </a:xfrm>
            <a:prstGeom prst="rect">
              <a:avLst/>
            </a:prstGeom>
          </p:spPr>
        </p:pic>
        <p:pic>
          <p:nvPicPr>
            <p:cNvPr id="17" name="Picture 16">
              <a:extLst>
                <a:ext uri="{FF2B5EF4-FFF2-40B4-BE49-F238E27FC236}">
                  <a16:creationId xmlns:a16="http://schemas.microsoft.com/office/drawing/2014/main" id="{BCEB0941-99B2-BCB6-8074-8BD98A9FDE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9706" y="3627552"/>
              <a:ext cx="2298067" cy="2431288"/>
            </a:xfrm>
            <a:prstGeom prst="rect">
              <a:avLst/>
            </a:prstGeom>
          </p:spPr>
        </p:pic>
        <p:pic>
          <p:nvPicPr>
            <p:cNvPr id="19" name="Picture 18">
              <a:extLst>
                <a:ext uri="{FF2B5EF4-FFF2-40B4-BE49-F238E27FC236}">
                  <a16:creationId xmlns:a16="http://schemas.microsoft.com/office/drawing/2014/main" id="{DD69E0B0-04E8-0D2D-2721-E47473453C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79104" y="517932"/>
              <a:ext cx="3689606" cy="2144436"/>
            </a:xfrm>
            <a:prstGeom prst="rect">
              <a:avLst/>
            </a:prstGeom>
          </p:spPr>
        </p:pic>
        <p:pic>
          <p:nvPicPr>
            <p:cNvPr id="22" name="Picture 21">
              <a:extLst>
                <a:ext uri="{FF2B5EF4-FFF2-40B4-BE49-F238E27FC236}">
                  <a16:creationId xmlns:a16="http://schemas.microsoft.com/office/drawing/2014/main" id="{B0F5ECC3-4CC1-F756-1CE7-855163FB1D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36846" y="3424666"/>
              <a:ext cx="3993371" cy="2421905"/>
            </a:xfrm>
            <a:prstGeom prst="rect">
              <a:avLst/>
            </a:prstGeom>
          </p:spPr>
        </p:pic>
        <p:pic>
          <p:nvPicPr>
            <p:cNvPr id="27" name="Picture 26">
              <a:extLst>
                <a:ext uri="{FF2B5EF4-FFF2-40B4-BE49-F238E27FC236}">
                  <a16:creationId xmlns:a16="http://schemas.microsoft.com/office/drawing/2014/main" id="{AEA23852-E3E6-2C57-FC58-6DDDC0A0FA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96752" y="3180971"/>
              <a:ext cx="2158402" cy="2877869"/>
            </a:xfrm>
            <a:prstGeom prst="rect">
              <a:avLst/>
            </a:prstGeom>
          </p:spPr>
        </p:pic>
        <p:pic>
          <p:nvPicPr>
            <p:cNvPr id="31" name="Picture 30">
              <a:extLst>
                <a:ext uri="{FF2B5EF4-FFF2-40B4-BE49-F238E27FC236}">
                  <a16:creationId xmlns:a16="http://schemas.microsoft.com/office/drawing/2014/main" id="{F5A13B66-5C13-AF88-915A-A1BEB0FC3C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7834" y="2651632"/>
              <a:ext cx="2555406" cy="3407208"/>
            </a:xfrm>
            <a:prstGeom prst="rect">
              <a:avLst/>
            </a:prstGeom>
          </p:spPr>
        </p:pic>
      </p:grpSp>
    </p:spTree>
    <p:extLst>
      <p:ext uri="{BB962C8B-B14F-4D97-AF65-F5344CB8AC3E}">
        <p14:creationId xmlns:p14="http://schemas.microsoft.com/office/powerpoint/2010/main" val="3153080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1615-B4C2-E271-C5AD-A7C6A539368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1B41DDA-5DD9-43E4-8C11-A4149B167E2A}"/>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89A1517F-8044-7E01-714A-EBD59EB2C3E0}"/>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D320EAFE-0775-9DF6-2C58-5CE18EB70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B4434DD7-88C9-1D22-D080-89432AB44F8A}"/>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2E331D30-27BC-98D4-0B53-A64E567C8113}"/>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38199" y="1825625"/>
            <a:ext cx="10005713" cy="297728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SMECI working with regional workforce training organizations</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Build upon existing or create new pathways for our workforce</a:t>
            </a:r>
          </a:p>
          <a:p>
            <a:pPr marL="457200" indent="-457200" algn="l">
              <a:spcBef>
                <a:spcPts val="2500"/>
              </a:spcBef>
              <a:buFont typeface="Arial" panose="020B0604020202020204" pitchFamily="34" charset="0"/>
              <a:buChar char="•"/>
            </a:pP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ECA1B9A9-56C2-DB00-B726-60A4CD295D0D}"/>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Workforce Transition</a:t>
            </a:r>
          </a:p>
        </p:txBody>
      </p:sp>
      <p:cxnSp>
        <p:nvCxnSpPr>
          <p:cNvPr id="3" name="Straight Connector 2">
            <a:extLst>
              <a:ext uri="{FF2B5EF4-FFF2-40B4-BE49-F238E27FC236}">
                <a16:creationId xmlns:a16="http://schemas.microsoft.com/office/drawing/2014/main" id="{55B0CB2A-8A40-B003-0B2F-C4463548BF16}"/>
              </a:ext>
            </a:extLst>
          </p:cNvPr>
          <p:cNvCxnSpPr>
            <a:cxnSpLocks/>
          </p:cNvCxnSpPr>
          <p:nvPr/>
        </p:nvCxnSpPr>
        <p:spPr>
          <a:xfrm>
            <a:off x="981067" y="1454331"/>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242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3405-7C14-E863-ACF9-E754CCC0DF1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0E28CA5-E389-880A-0021-1E2C0BD6E673}"/>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C64BC17D-67E0-F758-7ACA-7FF19AA27AA9}"/>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2C5AEB71-07BD-2D08-A33F-C181BC970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15F8EA9E-A704-D34E-5F45-0C8F9739DE3F}"/>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5C469D4D-84E0-FCD1-482C-266A3263DF61}"/>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38199" y="1825625"/>
            <a:ext cx="10005713" cy="297728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Career navigation and support services through Workforce Solutions and other partnerships</a:t>
            </a:r>
          </a:p>
          <a:p>
            <a:pPr marL="457200" indent="-457200" algn="l">
              <a:spcBef>
                <a:spcPts val="2500"/>
              </a:spcBef>
              <a:buFont typeface="Arial" panose="020B0604020202020204" pitchFamily="34" charset="0"/>
              <a:buChar char="•"/>
            </a:pP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F13D288F-11D2-CE3B-A181-B9D688B1725E}"/>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Opportunities Include</a:t>
            </a:r>
          </a:p>
        </p:txBody>
      </p:sp>
      <p:cxnSp>
        <p:nvCxnSpPr>
          <p:cNvPr id="3" name="Straight Connector 2">
            <a:extLst>
              <a:ext uri="{FF2B5EF4-FFF2-40B4-BE49-F238E27FC236}">
                <a16:creationId xmlns:a16="http://schemas.microsoft.com/office/drawing/2014/main" id="{E42B0023-8E9A-D822-32FE-2F4D802A2C6D}"/>
              </a:ext>
            </a:extLst>
          </p:cNvPr>
          <p:cNvCxnSpPr>
            <a:cxnSpLocks/>
          </p:cNvCxnSpPr>
          <p:nvPr/>
        </p:nvCxnSpPr>
        <p:spPr>
          <a:xfrm>
            <a:off x="981067" y="1454331"/>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544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9AF66-0218-5682-BEC7-174C1CD3CE1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238D81E-AFDE-3480-8406-C43E4AED3A24}"/>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8B5E283E-3B7B-87AF-2C16-8366AAC31008}"/>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67F123CB-ED17-58D9-5711-093F2F67D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F465F858-99BE-FFDE-8DF1-7334D980C324}"/>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0FA176A1-83AD-846B-600C-5D04073EC3F2}"/>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38199" y="1825624"/>
            <a:ext cx="10005713" cy="3809363"/>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ts val="2500"/>
              </a:spcBef>
              <a:buFont typeface="Arial" panose="020B0604020202020204" pitchFamily="34" charset="0"/>
              <a:buChar char="•"/>
            </a:pPr>
            <a:r>
              <a:rPr lang="en-US" sz="2800" dirty="0">
                <a:solidFill>
                  <a:schemeClr val="accent1">
                    <a:lumMod val="75000"/>
                  </a:schemeClr>
                </a:solidFill>
                <a:latin typeface="Arial" panose="020B0604020202020204" pitchFamily="34" charset="0"/>
                <a:ea typeface="+mj-ea"/>
                <a:cs typeface="Arial" panose="020B0604020202020204" pitchFamily="34" charset="0"/>
              </a:rPr>
              <a:t>We continue to advance the planned transition from lignite-based generation to solar and battery power </a:t>
            </a:r>
          </a:p>
          <a:p>
            <a:pPr marL="457200" indent="-457200" algn="l">
              <a:spcBef>
                <a:spcPts val="2500"/>
              </a:spcBef>
              <a:buFont typeface="Arial" panose="020B0604020202020204" pitchFamily="34" charset="0"/>
              <a:buChar char="•"/>
            </a:pPr>
            <a:r>
              <a:rPr lang="en-US" sz="2800" dirty="0">
                <a:solidFill>
                  <a:schemeClr val="accent1">
                    <a:lumMod val="75000"/>
                  </a:schemeClr>
                </a:solidFill>
                <a:latin typeface="Arial" panose="020B0604020202020204" pitchFamily="34" charset="0"/>
                <a:ea typeface="+mj-ea"/>
                <a:cs typeface="Arial" panose="020B0604020202020204" pitchFamily="34" charset="0"/>
              </a:rPr>
              <a:t>The Cooperative is working closely with the U.S. Department of Agriculture to finalize the underwriting process, of which the CBP is a part</a:t>
            </a:r>
          </a:p>
          <a:p>
            <a:pPr marL="457200" indent="-457200" algn="l">
              <a:spcBef>
                <a:spcPts val="2500"/>
              </a:spcBef>
              <a:buFont typeface="Arial" panose="020B0604020202020204" pitchFamily="34" charset="0"/>
              <a:buChar char="•"/>
            </a:pPr>
            <a:r>
              <a:rPr lang="en-US" sz="2800" dirty="0">
                <a:solidFill>
                  <a:schemeClr val="accent1">
                    <a:lumMod val="75000"/>
                  </a:schemeClr>
                </a:solidFill>
                <a:latin typeface="Arial" panose="020B0604020202020204" pitchFamily="34" charset="0"/>
                <a:ea typeface="+mj-ea"/>
                <a:cs typeface="Arial" panose="020B0604020202020204" pitchFamily="34" charset="0"/>
              </a:rPr>
              <a:t>Once complete, San Miguel will be able to establish a more definitive timeline</a:t>
            </a:r>
          </a:p>
          <a:p>
            <a:pPr marL="457200" indent="-457200" algn="l">
              <a:spcBef>
                <a:spcPts val="2500"/>
              </a:spcBef>
              <a:buFont typeface="Arial" panose="020B0604020202020204" pitchFamily="34" charset="0"/>
              <a:buChar char="•"/>
            </a:pP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a:p>
            <a:pPr marL="457200" indent="-457200" algn="l">
              <a:spcBef>
                <a:spcPts val="2500"/>
              </a:spcBef>
              <a:buFont typeface="Arial" panose="020B0604020202020204" pitchFamily="34" charset="0"/>
              <a:buChar char="•"/>
            </a:pP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0D01FCF3-9E51-2F07-438F-5BEC89C84846}"/>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Timeline</a:t>
            </a:r>
          </a:p>
        </p:txBody>
      </p:sp>
      <p:cxnSp>
        <p:nvCxnSpPr>
          <p:cNvPr id="3" name="Straight Connector 2">
            <a:extLst>
              <a:ext uri="{FF2B5EF4-FFF2-40B4-BE49-F238E27FC236}">
                <a16:creationId xmlns:a16="http://schemas.microsoft.com/office/drawing/2014/main" id="{02B1D556-59D4-3CFB-BEF4-F22E7AD2720F}"/>
              </a:ext>
            </a:extLst>
          </p:cNvPr>
          <p:cNvCxnSpPr>
            <a:cxnSpLocks/>
          </p:cNvCxnSpPr>
          <p:nvPr/>
        </p:nvCxnSpPr>
        <p:spPr>
          <a:xfrm>
            <a:off x="981067" y="1454331"/>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7909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40A79-6C30-16BB-A507-35B59D8970B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C8E754-E74D-E58A-6BF6-44E161DA3940}"/>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03258879-6A89-7C74-7B3C-98C804D17BEC}"/>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10904D38-BEA1-A82E-CA16-88F9489393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1DD4B318-18F8-4DFF-8242-2718B40E37E9}"/>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0FBD4AD9-041D-1A7D-FC4E-886A818B720E}"/>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38200" y="1825625"/>
            <a:ext cx="9072417" cy="297728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14400" lvl="1" indent="-457200" algn="l">
              <a:spcBef>
                <a:spcPts val="2500"/>
              </a:spcBef>
              <a:buFont typeface="Arial" panose="020B0604020202020204" pitchFamily="34" charset="0"/>
              <a:buChar char="•"/>
            </a:pPr>
            <a:endParaRPr lang="en-US" sz="3200" dirty="0">
              <a:solidFill>
                <a:schemeClr val="accent1">
                  <a:lumMod val="75000"/>
                </a:schemeClr>
              </a:solidFill>
              <a:latin typeface="Arial" panose="020B060402020202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560FA66A-C00C-CA94-3030-7D7272FC16B6}"/>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2500"/>
              </a:spcBef>
            </a:pPr>
            <a:r>
              <a:rPr lang="en-US" sz="4800" b="1" dirty="0">
                <a:solidFill>
                  <a:schemeClr val="accent1">
                    <a:lumMod val="75000"/>
                  </a:schemeClr>
                </a:solidFill>
                <a:latin typeface="Arial" panose="020B0604020202020204" pitchFamily="34" charset="0"/>
                <a:cs typeface="Arial" panose="020B0604020202020204" pitchFamily="34" charset="0"/>
              </a:rPr>
              <a:t>Learn more on the SMECI website </a:t>
            </a:r>
          </a:p>
        </p:txBody>
      </p:sp>
      <p:cxnSp>
        <p:nvCxnSpPr>
          <p:cNvPr id="3" name="Straight Connector 2">
            <a:extLst>
              <a:ext uri="{FF2B5EF4-FFF2-40B4-BE49-F238E27FC236}">
                <a16:creationId xmlns:a16="http://schemas.microsoft.com/office/drawing/2014/main" id="{E988DD63-BFFA-3841-01A5-9795C5D21DD3}"/>
              </a:ext>
            </a:extLst>
          </p:cNvPr>
          <p:cNvCxnSpPr>
            <a:cxnSpLocks/>
          </p:cNvCxnSpPr>
          <p:nvPr/>
        </p:nvCxnSpPr>
        <p:spPr>
          <a:xfrm>
            <a:off x="1008499" y="1463475"/>
            <a:ext cx="9862846"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B6F95F43-53EC-6D21-7B14-61A822745018}"/>
              </a:ext>
            </a:extLst>
          </p:cNvPr>
          <p:cNvPicPr>
            <a:picLocks noChangeAspect="1"/>
          </p:cNvPicPr>
          <p:nvPr/>
        </p:nvPicPr>
        <p:blipFill>
          <a:blip r:embed="rId4"/>
          <a:stretch>
            <a:fillRect/>
          </a:stretch>
        </p:blipFill>
        <p:spPr>
          <a:xfrm>
            <a:off x="1008498" y="1461531"/>
            <a:ext cx="6683891" cy="4623401"/>
          </a:xfrm>
          <a:prstGeom prst="rect">
            <a:avLst/>
          </a:prstGeom>
        </p:spPr>
      </p:pic>
      <p:pic>
        <p:nvPicPr>
          <p:cNvPr id="5" name="Picture 4">
            <a:extLst>
              <a:ext uri="{FF2B5EF4-FFF2-40B4-BE49-F238E27FC236}">
                <a16:creationId xmlns:a16="http://schemas.microsoft.com/office/drawing/2014/main" id="{E7617F50-617A-412B-8983-F1F538F9F38C}"/>
              </a:ext>
            </a:extLst>
          </p:cNvPr>
          <p:cNvPicPr>
            <a:picLocks noChangeAspect="1"/>
          </p:cNvPicPr>
          <p:nvPr/>
        </p:nvPicPr>
        <p:blipFill>
          <a:blip r:embed="rId5"/>
          <a:stretch>
            <a:fillRect/>
          </a:stretch>
        </p:blipFill>
        <p:spPr>
          <a:xfrm>
            <a:off x="7958962" y="2170768"/>
            <a:ext cx="3224539" cy="3224539"/>
          </a:xfrm>
          <a:prstGeom prst="rect">
            <a:avLst/>
          </a:prstGeom>
        </p:spPr>
      </p:pic>
    </p:spTree>
    <p:extLst>
      <p:ext uri="{BB962C8B-B14F-4D97-AF65-F5344CB8AC3E}">
        <p14:creationId xmlns:p14="http://schemas.microsoft.com/office/powerpoint/2010/main" val="442668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A998B-92B8-2DF0-B2B7-367794593D0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5258E6B-14E8-F4BF-8E99-0C5729F47EBB}"/>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CFE3C71A-703E-306F-E7AE-72C230994199}"/>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BBC524BE-F40F-5755-D8CC-C57AF68BD7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03B0070C-BBB1-44A4-D1E3-35A597B261D7}"/>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7" name="Title 1">
            <a:extLst>
              <a:ext uri="{FF2B5EF4-FFF2-40B4-BE49-F238E27FC236}">
                <a16:creationId xmlns:a16="http://schemas.microsoft.com/office/drawing/2014/main" id="{F0E5B79D-1413-22EE-2560-8A6120B6E63B}"/>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Thank you for your time</a:t>
            </a:r>
          </a:p>
        </p:txBody>
      </p:sp>
      <p:cxnSp>
        <p:nvCxnSpPr>
          <p:cNvPr id="3" name="Straight Connector 2">
            <a:extLst>
              <a:ext uri="{FF2B5EF4-FFF2-40B4-BE49-F238E27FC236}">
                <a16:creationId xmlns:a16="http://schemas.microsoft.com/office/drawing/2014/main" id="{D20529A0-E655-5B7B-BAD5-6EB20DD09DC5}"/>
              </a:ext>
            </a:extLst>
          </p:cNvPr>
          <p:cNvCxnSpPr>
            <a:cxnSpLocks/>
          </p:cNvCxnSpPr>
          <p:nvPr/>
        </p:nvCxnSpPr>
        <p:spPr>
          <a:xfrm>
            <a:off x="1008499" y="1463475"/>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067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D6DAF-2B73-EFA6-1656-B6C85EB1F0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0C8B95-A1FA-F3BF-2A9F-59A8656A3AF8}"/>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8D94E767-5883-5FEB-D45F-B9F216D6C179}"/>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2E72B1D1-B0BA-385A-9823-44361BEFCA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C260C00F-5932-58C3-FED6-26C4E9C11257}"/>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3" name="Title 1">
            <a:extLst>
              <a:ext uri="{FF2B5EF4-FFF2-40B4-BE49-F238E27FC236}">
                <a16:creationId xmlns:a16="http://schemas.microsoft.com/office/drawing/2014/main" id="{BD77D365-786E-FD4F-7B4D-4FE98E1AF1B4}"/>
              </a:ext>
            </a:extLst>
          </p:cNvPr>
          <p:cNvSpPr txBox="1">
            <a:spLocks/>
          </p:cNvSpPr>
          <p:nvPr/>
        </p:nvSpPr>
        <p:spPr>
          <a:xfrm>
            <a:off x="1471748" y="1537487"/>
            <a:ext cx="5036947" cy="10348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noProof="0" dirty="0">
                <a:ln>
                  <a:noFill/>
                </a:ln>
                <a:solidFill>
                  <a:schemeClr val="accent1">
                    <a:lumMod val="75000"/>
                  </a:schemeClr>
                </a:solidFill>
                <a:effectLst/>
                <a:uLnTx/>
                <a:uFillTx/>
                <a:latin typeface="Arial" panose="020B0604020202020204" pitchFamily="34" charset="0"/>
                <a:cs typeface="Arial" panose="020B0604020202020204" pitchFamily="34" charset="0"/>
              </a:rPr>
              <a:t>Jason Cowan</a:t>
            </a:r>
            <a:endParaRPr kumimoji="0" lang="en-US" sz="4800" b="0" i="0" u="none" strike="noStrike" kern="1200" cap="none" spc="0" normalizeH="0" noProof="0" dirty="0">
              <a:ln>
                <a:noFill/>
              </a:ln>
              <a:solidFill>
                <a:srgbClr val="346492">
                  <a:lumMod val="60000"/>
                  <a:lumOff val="40000"/>
                </a:srgbClr>
              </a:solidFill>
              <a:effectLst/>
              <a:uLnTx/>
              <a:uFillTx/>
              <a:latin typeface="Arial" panose="020B0604020202020204" pitchFamily="34" charset="0"/>
              <a:cs typeface="Arial" panose="020B0604020202020204" pitchFamily="34" charset="0"/>
            </a:endParaRPr>
          </a:p>
        </p:txBody>
      </p:sp>
      <p:sp>
        <p:nvSpPr>
          <p:cNvPr id="5" name="Text Placeholder 2">
            <a:extLst>
              <a:ext uri="{FF2B5EF4-FFF2-40B4-BE49-F238E27FC236}">
                <a16:creationId xmlns:a16="http://schemas.microsoft.com/office/drawing/2014/main" id="{13478825-E04C-6DDC-7630-2CC6A8D58092}"/>
              </a:ext>
            </a:extLst>
          </p:cNvPr>
          <p:cNvSpPr txBox="1">
            <a:spLocks/>
          </p:cNvSpPr>
          <p:nvPr/>
        </p:nvSpPr>
        <p:spPr>
          <a:xfrm>
            <a:off x="1942588" y="2800791"/>
            <a:ext cx="5036946" cy="2519722"/>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l" rtl="0" eaLnBrk="1" latinLnBrk="0" hangingPunct="1">
              <a:lnSpc>
                <a:spcPct val="90000"/>
              </a:lnSpc>
              <a:spcBef>
                <a:spcPts val="1000"/>
              </a:spcBef>
              <a:buNone/>
            </a:pPr>
            <a:r>
              <a:rPr lang="en-US" sz="3200" dirty="0">
                <a:solidFill>
                  <a:srgbClr val="000000"/>
                </a:solidFill>
                <a:effectLst/>
                <a:latin typeface="Arial" panose="020B0604020202020204" pitchFamily="34" charset="0"/>
              </a:rPr>
              <a:t>Chief Executive Officer &amp; General Manager</a:t>
            </a:r>
          </a:p>
          <a:p>
            <a:pPr marL="0" indent="0" algn="l" rtl="0" eaLnBrk="1" latinLnBrk="0" hangingPunct="1">
              <a:lnSpc>
                <a:spcPct val="90000"/>
              </a:lnSpc>
              <a:spcBef>
                <a:spcPts val="1000"/>
              </a:spcBef>
              <a:buNone/>
            </a:pPr>
            <a:r>
              <a:rPr lang="en-US" sz="3200" dirty="0">
                <a:solidFill>
                  <a:srgbClr val="000000"/>
                </a:solidFill>
                <a:effectLst/>
                <a:latin typeface="Arial" panose="020B0604020202020204" pitchFamily="34" charset="0"/>
              </a:rPr>
              <a:t>San Miguel Electric Cooperative, Inc. (SMECI)</a:t>
            </a:r>
          </a:p>
          <a:p>
            <a:pPr marL="0" indent="0" algn="l" rtl="0" eaLnBrk="1" latinLnBrk="0" hangingPunct="1">
              <a:lnSpc>
                <a:spcPct val="90000"/>
              </a:lnSpc>
              <a:spcBef>
                <a:spcPts val="1000"/>
              </a:spcBef>
              <a:buNone/>
            </a:pPr>
            <a:r>
              <a:rPr lang="en-US" sz="3200" dirty="0">
                <a:solidFill>
                  <a:srgbClr val="000000"/>
                </a:solidFill>
                <a:effectLst/>
                <a:latin typeface="Arial" panose="020B0604020202020204" pitchFamily="34" charset="0"/>
              </a:rPr>
              <a:t>​</a:t>
            </a:r>
            <a:endParaRPr lang="en-US" sz="2000" dirty="0"/>
          </a:p>
        </p:txBody>
      </p:sp>
      <p:cxnSp>
        <p:nvCxnSpPr>
          <p:cNvPr id="12" name="Straight Connector 11">
            <a:extLst>
              <a:ext uri="{FF2B5EF4-FFF2-40B4-BE49-F238E27FC236}">
                <a16:creationId xmlns:a16="http://schemas.microsoft.com/office/drawing/2014/main" id="{91FE9848-F055-24C1-32CF-295C548FFACB}"/>
              </a:ext>
            </a:extLst>
          </p:cNvPr>
          <p:cNvCxnSpPr/>
          <p:nvPr/>
        </p:nvCxnSpPr>
        <p:spPr>
          <a:xfrm>
            <a:off x="1942588" y="2572353"/>
            <a:ext cx="4562214"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7CB4B22-FF0C-46EE-BB67-039778011B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5066" y="461715"/>
            <a:ext cx="3913240" cy="5869007"/>
          </a:xfrm>
          <a:prstGeom prst="rect">
            <a:avLst/>
          </a:prstGeom>
        </p:spPr>
      </p:pic>
    </p:spTree>
    <p:extLst>
      <p:ext uri="{BB962C8B-B14F-4D97-AF65-F5344CB8AC3E}">
        <p14:creationId xmlns:p14="http://schemas.microsoft.com/office/powerpoint/2010/main" val="3030170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D7BA1-E15F-384F-1C60-7437985049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5205951-0FE9-2225-607D-EA86825BAAC6}"/>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0EF4F9B-697F-3731-1EEF-F84E31A342B7}"/>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7B8F7E20-4752-0294-E82B-7D20B213E8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EB31F2D2-27DD-6C84-5A12-6B96A1A58890}"/>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3" name="TextBox 2">
            <a:extLst>
              <a:ext uri="{FF2B5EF4-FFF2-40B4-BE49-F238E27FC236}">
                <a16:creationId xmlns:a16="http://schemas.microsoft.com/office/drawing/2014/main" id="{DB30892B-80C3-3F50-EA82-D0865804E652}"/>
              </a:ext>
            </a:extLst>
          </p:cNvPr>
          <p:cNvSpPr txBox="1"/>
          <p:nvPr/>
        </p:nvSpPr>
        <p:spPr>
          <a:xfrm>
            <a:off x="1929661" y="988917"/>
            <a:ext cx="7952509" cy="455509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3600" b="1" dirty="0">
                <a:solidFill>
                  <a:schemeClr val="accent1">
                    <a:lumMod val="75000"/>
                  </a:schemeClr>
                </a:solidFill>
                <a:latin typeface="Arial" panose="020B0604020202020204" pitchFamily="34" charset="0"/>
                <a:ea typeface="+mj-ea"/>
                <a:cs typeface="Arial" panose="020B0604020202020204" pitchFamily="34" charset="0"/>
              </a:rPr>
              <a:t>Our focus is simple: </a:t>
            </a:r>
          </a:p>
          <a:p>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a:p>
            <a:pPr algn="ctr"/>
            <a:r>
              <a:rPr lang="en-US" sz="4000" dirty="0">
                <a:latin typeface="Arial" panose="020B0604020202020204" pitchFamily="34" charset="0"/>
                <a:cs typeface="Arial" panose="020B0604020202020204" pitchFamily="34" charset="0"/>
              </a:rPr>
              <a:t>Supporting our workforce, strengthening our communities, and building a sustainable energy future that creates opportunity for generations to come.</a:t>
            </a:r>
            <a:endParaRPr lang="en-US" sz="4000" b="1" i="0" dirty="0">
              <a:solidFill>
                <a:srgbClr val="262A30"/>
              </a:solidFill>
              <a:effectLst/>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109863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88081-7C2F-A5FE-1975-1C2470BD829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432B8FC-D45B-19D1-E9F7-483D64F156DF}"/>
              </a:ext>
            </a:extLst>
          </p:cNvPr>
          <p:cNvSpPr/>
          <p:nvPr/>
        </p:nvSpPr>
        <p:spPr>
          <a:xfrm>
            <a:off x="-71080" y="6365174"/>
            <a:ext cx="12263080"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AB9CF288-BB5A-6F5C-98B3-D0B6E97CD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4FD54EF8-93D9-D23B-A517-D9881026A34C}"/>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sp>
        <p:nvSpPr>
          <p:cNvPr id="3" name="Title 1">
            <a:extLst>
              <a:ext uri="{FF2B5EF4-FFF2-40B4-BE49-F238E27FC236}">
                <a16:creationId xmlns:a16="http://schemas.microsoft.com/office/drawing/2014/main" id="{1223E7FD-A71C-5168-9BE4-68E1C60D1BB9}"/>
              </a:ext>
            </a:extLst>
          </p:cNvPr>
          <p:cNvSpPr txBox="1">
            <a:spLocks/>
          </p:cNvSpPr>
          <p:nvPr/>
        </p:nvSpPr>
        <p:spPr>
          <a:xfrm>
            <a:off x="1072885" y="274181"/>
            <a:ext cx="5036947" cy="10348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noProof="0" dirty="0">
                <a:ln>
                  <a:noFill/>
                </a:ln>
                <a:solidFill>
                  <a:schemeClr val="accent1">
                    <a:lumMod val="75000"/>
                  </a:schemeClr>
                </a:solidFill>
                <a:effectLst/>
                <a:uLnTx/>
                <a:uFillTx/>
                <a:latin typeface="Arial" panose="020B0604020202020204" pitchFamily="34" charset="0"/>
                <a:cs typeface="Arial" panose="020B0604020202020204" pitchFamily="34" charset="0"/>
              </a:rPr>
              <a:t>Today’s Topics</a:t>
            </a:r>
            <a:endParaRPr kumimoji="0" lang="en-US" sz="4800" b="0" i="0" u="none" strike="noStrike" kern="1200" cap="none" spc="0" normalizeH="0" noProof="0" dirty="0">
              <a:ln>
                <a:noFill/>
              </a:ln>
              <a:solidFill>
                <a:srgbClr val="346492">
                  <a:lumMod val="60000"/>
                  <a:lumOff val="40000"/>
                </a:srgbClr>
              </a:solidFill>
              <a:effectLst/>
              <a:uLnTx/>
              <a:uFillTx/>
              <a:latin typeface="Arial" panose="020B0604020202020204" pitchFamily="34" charset="0"/>
              <a:cs typeface="Arial" panose="020B0604020202020204" pitchFamily="34" charset="0"/>
            </a:endParaRPr>
          </a:p>
        </p:txBody>
      </p:sp>
      <p:sp>
        <p:nvSpPr>
          <p:cNvPr id="5" name="Text Placeholder 2">
            <a:extLst>
              <a:ext uri="{FF2B5EF4-FFF2-40B4-BE49-F238E27FC236}">
                <a16:creationId xmlns:a16="http://schemas.microsoft.com/office/drawing/2014/main" id="{D254CB19-6B8F-614A-2303-F9FB6283701A}"/>
              </a:ext>
            </a:extLst>
          </p:cNvPr>
          <p:cNvSpPr txBox="1">
            <a:spLocks/>
          </p:cNvSpPr>
          <p:nvPr/>
        </p:nvSpPr>
        <p:spPr>
          <a:xfrm>
            <a:off x="1463040" y="1741715"/>
            <a:ext cx="9535886" cy="313171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rtl="0" eaLnBrk="1" latinLnBrk="0" hangingPunct="1">
              <a:lnSpc>
                <a:spcPct val="90000"/>
              </a:lnSpc>
              <a:spcBef>
                <a:spcPts val="10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SMECI and USDA’s Empowering Rural American (New ERA) program</a:t>
            </a:r>
          </a:p>
          <a:p>
            <a:pPr marL="457200" indent="-457200" algn="l" rtl="0" eaLnBrk="1" latinLnBrk="0" hangingPunct="1">
              <a:lnSpc>
                <a:spcPct val="90000"/>
              </a:lnSpc>
              <a:spcBef>
                <a:spcPts val="10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Community Benefits Plan (CBP)</a:t>
            </a:r>
          </a:p>
          <a:p>
            <a:pPr marL="457200" indent="-457200" algn="l" rtl="0" eaLnBrk="1" latinLnBrk="0" hangingPunct="1">
              <a:lnSpc>
                <a:spcPct val="90000"/>
              </a:lnSpc>
              <a:spcBef>
                <a:spcPts val="10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Opportunities for Impact</a:t>
            </a:r>
          </a:p>
          <a:p>
            <a:pPr marL="457200" indent="-457200" algn="l" rtl="0" eaLnBrk="1" latinLnBrk="0" hangingPunct="1">
              <a:lnSpc>
                <a:spcPct val="90000"/>
              </a:lnSpc>
              <a:spcBef>
                <a:spcPts val="10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CBP Implementation and Next Steps</a:t>
            </a:r>
          </a:p>
          <a:p>
            <a:pPr marL="0" indent="0" algn="l" rtl="0" eaLnBrk="1" latinLnBrk="0" hangingPunct="1">
              <a:lnSpc>
                <a:spcPct val="90000"/>
              </a:lnSpc>
              <a:spcBef>
                <a:spcPts val="1000"/>
              </a:spcBef>
              <a:buNone/>
            </a:pPr>
            <a:r>
              <a:rPr lang="en-US" dirty="0">
                <a:solidFill>
                  <a:srgbClr val="000000"/>
                </a:solidFill>
                <a:effectLst/>
                <a:latin typeface="Arial" panose="020B0604020202020204" pitchFamily="34" charset="0"/>
              </a:rPr>
              <a:t>​</a:t>
            </a:r>
            <a:endParaRPr lang="en-US" dirty="0"/>
          </a:p>
        </p:txBody>
      </p:sp>
      <p:cxnSp>
        <p:nvCxnSpPr>
          <p:cNvPr id="12" name="Straight Connector 11">
            <a:extLst>
              <a:ext uri="{FF2B5EF4-FFF2-40B4-BE49-F238E27FC236}">
                <a16:creationId xmlns:a16="http://schemas.microsoft.com/office/drawing/2014/main" id="{836C6614-9154-80F2-DD14-8B8A19377F0A}"/>
              </a:ext>
            </a:extLst>
          </p:cNvPr>
          <p:cNvCxnSpPr>
            <a:cxnSpLocks/>
          </p:cNvCxnSpPr>
          <p:nvPr/>
        </p:nvCxnSpPr>
        <p:spPr>
          <a:xfrm>
            <a:off x="1310251" y="1454331"/>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1034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7D7CC-C578-DEF1-B41C-912DEC54E2B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F395B43-F968-E096-EB5B-E256C5574434}"/>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1FA1359-6DA6-EE54-8FFC-034300FBE60F}"/>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9E2A24FE-044B-2C15-CCF5-17993D6667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7CD3C0A6-732A-9E94-3A9A-905E721373D8}"/>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7" name="Title 1">
            <a:extLst>
              <a:ext uri="{FF2B5EF4-FFF2-40B4-BE49-F238E27FC236}">
                <a16:creationId xmlns:a16="http://schemas.microsoft.com/office/drawing/2014/main" id="{E09373AE-8BB0-D09E-8679-75140BB4A2E0}"/>
              </a:ext>
            </a:extLst>
          </p:cNvPr>
          <p:cNvSpPr txBox="1">
            <a:spLocks/>
          </p:cNvSpPr>
          <p:nvPr/>
        </p:nvSpPr>
        <p:spPr>
          <a:xfrm>
            <a:off x="838200" y="1"/>
            <a:ext cx="10515600" cy="967464"/>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Planned Conversion </a:t>
            </a:r>
          </a:p>
        </p:txBody>
      </p:sp>
      <p:graphicFrame>
        <p:nvGraphicFramePr>
          <p:cNvPr id="2" name="Object 1">
            <a:extLst>
              <a:ext uri="{FF2B5EF4-FFF2-40B4-BE49-F238E27FC236}">
                <a16:creationId xmlns:a16="http://schemas.microsoft.com/office/drawing/2014/main" id="{EA347412-BA10-4E7E-887D-1C2689732C40}"/>
              </a:ext>
            </a:extLst>
          </p:cNvPr>
          <p:cNvGraphicFramePr>
            <a:graphicFrameLocks noChangeAspect="1"/>
          </p:cNvGraphicFramePr>
          <p:nvPr>
            <p:extLst>
              <p:ext uri="{D42A27DB-BD31-4B8C-83A1-F6EECF244321}">
                <p14:modId xmlns:p14="http://schemas.microsoft.com/office/powerpoint/2010/main" val="3284677134"/>
              </p:ext>
            </p:extLst>
          </p:nvPr>
        </p:nvGraphicFramePr>
        <p:xfrm>
          <a:off x="1571171" y="812800"/>
          <a:ext cx="9430857" cy="5552374"/>
        </p:xfrm>
        <a:graphic>
          <a:graphicData uri="http://schemas.openxmlformats.org/presentationml/2006/ole">
            <mc:AlternateContent xmlns:mc="http://schemas.openxmlformats.org/markup-compatibility/2006">
              <mc:Choice xmlns:v="urn:schemas-microsoft-com:vml" Requires="v">
                <p:oleObj spid="_x0000_s1028" name="Acrobat Document" r:id="rId5" imgW="24688800" imgH="16459200" progId="Acrobat.Document.DC">
                  <p:embed/>
                </p:oleObj>
              </mc:Choice>
              <mc:Fallback>
                <p:oleObj name="Acrobat Document" r:id="rId5" imgW="24688800" imgH="16459200" progId="Acrobat.Document.DC">
                  <p:embed/>
                  <p:pic>
                    <p:nvPicPr>
                      <p:cNvPr id="0" name=""/>
                      <p:cNvPicPr/>
                      <p:nvPr/>
                    </p:nvPicPr>
                    <p:blipFill>
                      <a:blip r:embed="rId6"/>
                      <a:stretch>
                        <a:fillRect/>
                      </a:stretch>
                    </p:blipFill>
                    <p:spPr>
                      <a:xfrm>
                        <a:off x="1571171" y="812800"/>
                        <a:ext cx="9430857" cy="5552374"/>
                      </a:xfrm>
                      <a:prstGeom prst="rect">
                        <a:avLst/>
                      </a:prstGeom>
                    </p:spPr>
                  </p:pic>
                </p:oleObj>
              </mc:Fallback>
            </mc:AlternateContent>
          </a:graphicData>
        </a:graphic>
      </p:graphicFrame>
    </p:spTree>
    <p:extLst>
      <p:ext uri="{BB962C8B-B14F-4D97-AF65-F5344CB8AC3E}">
        <p14:creationId xmlns:p14="http://schemas.microsoft.com/office/powerpoint/2010/main" val="4046170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20F16-24C2-7D1D-DB09-096E527CF21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00957BA-5402-EFE2-D4EF-002F4E18B061}"/>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8C33C76B-0C3D-A571-4E64-2D9B8BB30469}"/>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B7F613E0-5D15-743D-3B4F-290F25F36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B299007D-7703-7F37-A8A7-A8D34734E7FF}"/>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230581E3-120D-C7C5-CA61-38D7DB97DF4B}"/>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799668" y="1661636"/>
            <a:ext cx="5181600" cy="4351338"/>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2500"/>
              </a:spcBef>
            </a:pPr>
            <a:r>
              <a:rPr lang="en-US" sz="2600" b="1" dirty="0">
                <a:solidFill>
                  <a:schemeClr val="accent1">
                    <a:lumMod val="75000"/>
                  </a:schemeClr>
                </a:solidFill>
                <a:latin typeface="Arial" panose="020B0604020202020204" pitchFamily="34" charset="0"/>
                <a:ea typeface="+mj-ea"/>
                <a:cs typeface="Arial" panose="020B0604020202020204" pitchFamily="34" charset="0"/>
              </a:rPr>
              <a:t>Innovative Energy Solutions</a:t>
            </a:r>
          </a:p>
          <a:p>
            <a:pPr marL="0" lvl="1" algn="l"/>
            <a:r>
              <a:rPr lang="en-US" sz="1800" dirty="0">
                <a:latin typeface="Arial" panose="020B0604020202020204" pitchFamily="34" charset="0"/>
                <a:cs typeface="Arial" panose="020B0604020202020204" pitchFamily="34" charset="0"/>
              </a:rPr>
              <a:t>Cutting-edge energy initiatives promote sustainability and keep South Texas at the forefront of technological progress.</a:t>
            </a:r>
          </a:p>
          <a:p>
            <a:pPr algn="l">
              <a:spcBef>
                <a:spcPts val="2500"/>
              </a:spcBef>
            </a:pPr>
            <a:r>
              <a:rPr lang="en-US" sz="2600" b="1" dirty="0">
                <a:solidFill>
                  <a:schemeClr val="accent1">
                    <a:lumMod val="75000"/>
                  </a:schemeClr>
                </a:solidFill>
                <a:latin typeface="Arial" panose="020B0604020202020204" pitchFamily="34" charset="0"/>
                <a:ea typeface="+mj-ea"/>
                <a:cs typeface="Arial" panose="020B0604020202020204" pitchFamily="34" charset="0"/>
              </a:rPr>
              <a:t>Strategic Partnerships</a:t>
            </a:r>
          </a:p>
          <a:p>
            <a:pPr marL="0" lvl="1" algn="l"/>
            <a:r>
              <a:rPr lang="en-US" sz="1800" dirty="0">
                <a:latin typeface="Arial" panose="020B0604020202020204" pitchFamily="34" charset="0"/>
                <a:cs typeface="Arial" panose="020B0604020202020204" pitchFamily="34" charset="0"/>
              </a:rPr>
              <a:t>Collaboration among businesses, government and organizations fosters long-term growth and positive regional impact.</a:t>
            </a:r>
          </a:p>
          <a:p>
            <a:pPr algn="l">
              <a:spcBef>
                <a:spcPts val="2500"/>
              </a:spcBef>
            </a:pPr>
            <a:r>
              <a:rPr lang="en-US" sz="2600" b="1" dirty="0">
                <a:solidFill>
                  <a:schemeClr val="accent1">
                    <a:lumMod val="75000"/>
                  </a:schemeClr>
                </a:solidFill>
                <a:latin typeface="Arial" panose="020B0604020202020204" pitchFamily="34" charset="0"/>
                <a:ea typeface="+mj-ea"/>
                <a:cs typeface="Arial" panose="020B0604020202020204" pitchFamily="34" charset="0"/>
              </a:rPr>
              <a:t>Community Investment</a:t>
            </a:r>
          </a:p>
          <a:p>
            <a:pPr marL="0" lvl="1" algn="l"/>
            <a:r>
              <a:rPr lang="en-US" sz="1800" dirty="0">
                <a:latin typeface="Arial" panose="020B0604020202020204" pitchFamily="34" charset="0"/>
                <a:cs typeface="Arial" panose="020B0604020202020204" pitchFamily="34" charset="0"/>
              </a:rPr>
              <a:t>Investing in infrastructure, education and jobs strengthens South Texas and empowers future generations.</a:t>
            </a:r>
          </a:p>
        </p:txBody>
      </p:sp>
      <p:sp>
        <p:nvSpPr>
          <p:cNvPr id="7" name="Title 1">
            <a:extLst>
              <a:ext uri="{FF2B5EF4-FFF2-40B4-BE49-F238E27FC236}">
                <a16:creationId xmlns:a16="http://schemas.microsoft.com/office/drawing/2014/main" id="{46BE02D2-8432-69EB-6F4E-25E78D06D01C}"/>
              </a:ext>
            </a:extLst>
          </p:cNvPr>
          <p:cNvSpPr txBox="1">
            <a:spLocks/>
          </p:cNvSpPr>
          <p:nvPr/>
        </p:nvSpPr>
        <p:spPr>
          <a:xfrm>
            <a:off x="542636" y="-179153"/>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solidFill>
                  <a:schemeClr val="accent1">
                    <a:lumMod val="75000"/>
                  </a:schemeClr>
                </a:solidFill>
                <a:latin typeface="Arial" panose="020B0604020202020204" pitchFamily="34" charset="0"/>
                <a:cs typeface="Arial" panose="020B0604020202020204" pitchFamily="34" charset="0"/>
              </a:rPr>
              <a:t>Empowering South Texas Forward</a:t>
            </a:r>
          </a:p>
        </p:txBody>
      </p:sp>
      <p:pic>
        <p:nvPicPr>
          <p:cNvPr id="10" name="Content Placeholder 5" descr="Power lines in symmetry down the path of wilderness over the tall grass (Sawgrass).">
            <a:extLst>
              <a:ext uri="{FF2B5EF4-FFF2-40B4-BE49-F238E27FC236}">
                <a16:creationId xmlns:a16="http://schemas.microsoft.com/office/drawing/2014/main" id="{C32CED27-9CD6-5151-CF74-E2730EE12976}"/>
              </a:ext>
            </a:extLst>
          </p:cNvPr>
          <p:cNvPicPr>
            <a:picLocks noChangeAspect="1"/>
          </p:cNvPicPr>
          <p:nvPr/>
        </p:nvPicPr>
        <p:blipFill>
          <a:blip r:embed="rId4"/>
          <a:srcRect l="8859" r="11654" b="-1"/>
          <a:stretch>
            <a:fillRect/>
          </a:stretch>
        </p:blipFill>
        <p:spPr>
          <a:xfrm>
            <a:off x="6210732" y="1661636"/>
            <a:ext cx="5181600" cy="4351338"/>
          </a:xfrm>
          <a:prstGeom prst="rect">
            <a:avLst/>
          </a:prstGeom>
          <a:noFill/>
        </p:spPr>
      </p:pic>
      <p:cxnSp>
        <p:nvCxnSpPr>
          <p:cNvPr id="11" name="Straight Connector 10">
            <a:extLst>
              <a:ext uri="{FF2B5EF4-FFF2-40B4-BE49-F238E27FC236}">
                <a16:creationId xmlns:a16="http://schemas.microsoft.com/office/drawing/2014/main" id="{2E991EB9-1213-52AC-9B24-B12DAD8D3906}"/>
              </a:ext>
            </a:extLst>
          </p:cNvPr>
          <p:cNvCxnSpPr>
            <a:cxnSpLocks/>
          </p:cNvCxnSpPr>
          <p:nvPr/>
        </p:nvCxnSpPr>
        <p:spPr>
          <a:xfrm>
            <a:off x="838201" y="1371204"/>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727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E393C-1659-3D43-2364-1F5C9276EEE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D420BCA-7570-7CA7-E82E-791C5306A3C2}"/>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398EA798-D6BC-0506-7EBF-5D478966F78F}"/>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E17038A8-F1DF-2A02-F027-FADED93BCC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2738A7F2-895E-4AC4-D9F1-734029FD8C56}"/>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E934E7FE-A4D5-F19D-118C-6DB54B738998}"/>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38200" y="1825625"/>
            <a:ext cx="9072417" cy="297728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Outline tangible benefits</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Address potential impacts</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Enhance public support</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Ensure milestones</a:t>
            </a:r>
          </a:p>
        </p:txBody>
      </p:sp>
      <p:sp>
        <p:nvSpPr>
          <p:cNvPr id="7" name="Title 1">
            <a:extLst>
              <a:ext uri="{FF2B5EF4-FFF2-40B4-BE49-F238E27FC236}">
                <a16:creationId xmlns:a16="http://schemas.microsoft.com/office/drawing/2014/main" id="{3949AE64-60CF-EB05-9669-0ECFEEB27C7C}"/>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CBP Goals</a:t>
            </a:r>
          </a:p>
        </p:txBody>
      </p:sp>
      <p:cxnSp>
        <p:nvCxnSpPr>
          <p:cNvPr id="3" name="Straight Connector 2">
            <a:extLst>
              <a:ext uri="{FF2B5EF4-FFF2-40B4-BE49-F238E27FC236}">
                <a16:creationId xmlns:a16="http://schemas.microsoft.com/office/drawing/2014/main" id="{61D16D15-E62C-5013-5A3A-AD5EF475F144}"/>
              </a:ext>
            </a:extLst>
          </p:cNvPr>
          <p:cNvCxnSpPr>
            <a:cxnSpLocks/>
          </p:cNvCxnSpPr>
          <p:nvPr/>
        </p:nvCxnSpPr>
        <p:spPr>
          <a:xfrm>
            <a:off x="990211" y="1463475"/>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968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FFF47-2972-3BD1-9908-4FF92D9F013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A0C87E-EDAA-EEDA-7853-C696DF201AAF}"/>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8A03114E-8DFF-F4BE-7224-CB8497D9DFE5}"/>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225ECBC4-940B-D339-B8F8-75E372A44E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516034B9-CC54-273C-B3FD-492F3656B1CD}"/>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sp>
        <p:nvSpPr>
          <p:cNvPr id="2" name="Content Placeholder 3">
            <a:extLst>
              <a:ext uri="{FF2B5EF4-FFF2-40B4-BE49-F238E27FC236}">
                <a16:creationId xmlns:a16="http://schemas.microsoft.com/office/drawing/2014/main" id="{8DBA0EE0-B554-9FE6-22B1-11208E6FAF40}"/>
              </a:ext>
            </a:extLst>
          </p:cNvPr>
          <p:cNvSpPr txBox="1">
            <a:spLocks/>
          </p:cNvSpPr>
          <p:nvPr>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38200" y="1825625"/>
            <a:ext cx="9072417" cy="297728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Black Lace Conservation Program</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Texas Horned Lizard Reintroduction Project</a:t>
            </a:r>
          </a:p>
          <a:p>
            <a:pPr marL="457200" indent="-457200" algn="l">
              <a:spcBef>
                <a:spcPts val="2500"/>
              </a:spcBef>
              <a:buFont typeface="Arial" panose="020B0604020202020204" pitchFamily="34" charset="0"/>
              <a:buChar char="•"/>
            </a:pPr>
            <a:r>
              <a:rPr lang="en-US" sz="3600" dirty="0">
                <a:solidFill>
                  <a:schemeClr val="accent1">
                    <a:lumMod val="75000"/>
                  </a:schemeClr>
                </a:solidFill>
                <a:latin typeface="Arial" panose="020B0604020202020204" pitchFamily="34" charset="0"/>
                <a:ea typeface="+mj-ea"/>
                <a:cs typeface="Arial" panose="020B0604020202020204" pitchFamily="34" charset="0"/>
              </a:rPr>
              <a:t>Native Plant Restoration and Pollinator and Habitat Program</a:t>
            </a:r>
          </a:p>
          <a:p>
            <a:pPr marL="457200" indent="-457200" algn="l">
              <a:spcBef>
                <a:spcPts val="2500"/>
              </a:spcBef>
              <a:buFont typeface="Arial" panose="020B0604020202020204" pitchFamily="34" charset="0"/>
              <a:buChar char="•"/>
            </a:pPr>
            <a:endParaRPr lang="en-US" sz="3600" b="1" dirty="0">
              <a:solidFill>
                <a:schemeClr val="accent1">
                  <a:lumMod val="75000"/>
                </a:schemeClr>
              </a:solidFill>
              <a:latin typeface="Arial" panose="020B060402020202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89068427-F2CD-CF26-A028-BEA56448C2CB}"/>
              </a:ext>
            </a:extLst>
          </p:cNvPr>
          <p:cNvSpPr txBox="1">
            <a:spLocks/>
          </p:cNvSpPr>
          <p:nvPr/>
        </p:nvSpPr>
        <p:spPr>
          <a:xfrm>
            <a:off x="838200" y="0"/>
            <a:ext cx="1051560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1">
                    <a:lumMod val="75000"/>
                  </a:schemeClr>
                </a:solidFill>
                <a:latin typeface="Arial" panose="020B0604020202020204" pitchFamily="34" charset="0"/>
                <a:cs typeface="Arial" panose="020B0604020202020204" pitchFamily="34" charset="0"/>
              </a:rPr>
              <a:t>Environmental Stewardship</a:t>
            </a:r>
          </a:p>
        </p:txBody>
      </p:sp>
      <p:cxnSp>
        <p:nvCxnSpPr>
          <p:cNvPr id="3" name="Straight Connector 2">
            <a:extLst>
              <a:ext uri="{FF2B5EF4-FFF2-40B4-BE49-F238E27FC236}">
                <a16:creationId xmlns:a16="http://schemas.microsoft.com/office/drawing/2014/main" id="{124ABE13-B097-DF80-FE1A-F788550991B8}"/>
              </a:ext>
            </a:extLst>
          </p:cNvPr>
          <p:cNvCxnSpPr>
            <a:cxnSpLocks/>
          </p:cNvCxnSpPr>
          <p:nvPr/>
        </p:nvCxnSpPr>
        <p:spPr>
          <a:xfrm>
            <a:off x="981067" y="1454331"/>
            <a:ext cx="98628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5954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4FE02-60C9-369E-E4AB-57A4471EDC2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E6F9D7B-51F0-B271-EAA7-7409F4B21AE9}"/>
              </a:ext>
            </a:extLst>
          </p:cNvPr>
          <p:cNvSpPr/>
          <p:nvPr/>
        </p:nvSpPr>
        <p:spPr>
          <a:xfrm>
            <a:off x="-71080" y="6365174"/>
            <a:ext cx="12247418" cy="509217"/>
          </a:xfrm>
          <a:prstGeom prst="rect">
            <a:avLst/>
          </a:prstGeom>
          <a:solidFill>
            <a:srgbClr val="1F4A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4C92CA7-5286-34EE-0080-699969AB00C4}"/>
              </a:ext>
            </a:extLst>
          </p:cNvPr>
          <p:cNvGrpSpPr/>
          <p:nvPr/>
        </p:nvGrpSpPr>
        <p:grpSpPr>
          <a:xfrm>
            <a:off x="129030" y="6398042"/>
            <a:ext cx="3462329" cy="412967"/>
            <a:chOff x="129030" y="6398042"/>
            <a:chExt cx="3462329" cy="412967"/>
          </a:xfrm>
        </p:grpSpPr>
        <p:pic>
          <p:nvPicPr>
            <p:cNvPr id="6" name="Picture 5">
              <a:extLst>
                <a:ext uri="{FF2B5EF4-FFF2-40B4-BE49-F238E27FC236}">
                  <a16:creationId xmlns:a16="http://schemas.microsoft.com/office/drawing/2014/main" id="{5155E239-D3BD-5FF7-E91D-06ACD8275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30" y="6398042"/>
              <a:ext cx="514131" cy="412967"/>
            </a:xfrm>
            <a:prstGeom prst="rect">
              <a:avLst/>
            </a:prstGeom>
          </p:spPr>
        </p:pic>
        <p:sp>
          <p:nvSpPr>
            <p:cNvPr id="9" name="TextBox 8">
              <a:extLst>
                <a:ext uri="{FF2B5EF4-FFF2-40B4-BE49-F238E27FC236}">
                  <a16:creationId xmlns:a16="http://schemas.microsoft.com/office/drawing/2014/main" id="{94A613CB-E3BC-903E-6B6F-E0EA258183FC}"/>
                </a:ext>
              </a:extLst>
            </p:cNvPr>
            <p:cNvSpPr txBox="1"/>
            <p:nvPr/>
          </p:nvSpPr>
          <p:spPr>
            <a:xfrm>
              <a:off x="643161" y="6534010"/>
              <a:ext cx="2948198"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San Miguel Electric Cooperative, Inc</a:t>
              </a:r>
              <a:r>
                <a:rPr lang="en-US" sz="1200" dirty="0">
                  <a:solidFill>
                    <a:schemeClr val="bg1"/>
                  </a:solidFill>
                  <a:latin typeface="Tw Cen MT" panose="020B0602020104020603" pitchFamily="34" charset="0"/>
                </a:rPr>
                <a:t>.</a:t>
              </a:r>
            </a:p>
          </p:txBody>
        </p:sp>
      </p:grpSp>
      <p:grpSp>
        <p:nvGrpSpPr>
          <p:cNvPr id="5" name="Group 4">
            <a:extLst>
              <a:ext uri="{FF2B5EF4-FFF2-40B4-BE49-F238E27FC236}">
                <a16:creationId xmlns:a16="http://schemas.microsoft.com/office/drawing/2014/main" id="{281A1771-BAE4-B21D-34E6-D77D042897AE}"/>
              </a:ext>
            </a:extLst>
          </p:cNvPr>
          <p:cNvGrpSpPr/>
          <p:nvPr/>
        </p:nvGrpSpPr>
        <p:grpSpPr>
          <a:xfrm>
            <a:off x="521207" y="175511"/>
            <a:ext cx="11070363" cy="5959454"/>
            <a:chOff x="521207" y="175511"/>
            <a:chExt cx="11070363" cy="5959454"/>
          </a:xfrm>
        </p:grpSpPr>
        <p:pic>
          <p:nvPicPr>
            <p:cNvPr id="10" name="Picture 9" descr="A person and person in a field&#10;&#10;AI-generated content may be incorrect.">
              <a:extLst>
                <a:ext uri="{FF2B5EF4-FFF2-40B4-BE49-F238E27FC236}">
                  <a16:creationId xmlns:a16="http://schemas.microsoft.com/office/drawing/2014/main" id="{065A208D-2DE1-583D-36CD-6D8A8D4AC9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2839" y="175511"/>
              <a:ext cx="3009207" cy="4012277"/>
            </a:xfrm>
            <a:prstGeom prst="rect">
              <a:avLst/>
            </a:prstGeom>
          </p:spPr>
        </p:pic>
        <p:pic>
          <p:nvPicPr>
            <p:cNvPr id="12" name="Picture 11" descr="A close-up of a cactus&#10;&#10;AI-generated content may be incorrect.">
              <a:extLst>
                <a:ext uri="{FF2B5EF4-FFF2-40B4-BE49-F238E27FC236}">
                  <a16:creationId xmlns:a16="http://schemas.microsoft.com/office/drawing/2014/main" id="{B7B0B2F6-D8B2-E102-65BD-11ECF4F5A3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4232" y="175511"/>
              <a:ext cx="2877338" cy="3087973"/>
            </a:xfrm>
            <a:prstGeom prst="rect">
              <a:avLst/>
            </a:prstGeom>
          </p:spPr>
        </p:pic>
        <p:pic>
          <p:nvPicPr>
            <p:cNvPr id="15" name="Picture 14">
              <a:extLst>
                <a:ext uri="{FF2B5EF4-FFF2-40B4-BE49-F238E27FC236}">
                  <a16:creationId xmlns:a16="http://schemas.microsoft.com/office/drawing/2014/main" id="{260C1C74-5BB6-1AAB-D495-414A15C5F3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24093" y="700448"/>
              <a:ext cx="3976914" cy="2982686"/>
            </a:xfrm>
            <a:prstGeom prst="rect">
              <a:avLst/>
            </a:prstGeom>
          </p:spPr>
        </p:pic>
        <p:pic>
          <p:nvPicPr>
            <p:cNvPr id="21" name="Picture 20" descr="A person holding a lizard&#10;&#10;AI-generated content may be incorrect.">
              <a:extLst>
                <a:ext uri="{FF2B5EF4-FFF2-40B4-BE49-F238E27FC236}">
                  <a16:creationId xmlns:a16="http://schemas.microsoft.com/office/drawing/2014/main" id="{B15F8989-6062-3F8C-D296-D7E73C130E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50962" y="3629509"/>
              <a:ext cx="3340608" cy="2505456"/>
            </a:xfrm>
            <a:prstGeom prst="rect">
              <a:avLst/>
            </a:prstGeom>
          </p:spPr>
        </p:pic>
        <p:pic>
          <p:nvPicPr>
            <p:cNvPr id="23" name="Picture 22" descr="A group of deer in a field&#10;&#10;AI-generated content may be incorrect.">
              <a:extLst>
                <a:ext uri="{FF2B5EF4-FFF2-40B4-BE49-F238E27FC236}">
                  <a16:creationId xmlns:a16="http://schemas.microsoft.com/office/drawing/2014/main" id="{4D48DED6-1B51-CFD4-CC18-6BC53761B6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04872" y="4303395"/>
              <a:ext cx="3965510" cy="1831570"/>
            </a:xfrm>
            <a:prstGeom prst="rect">
              <a:avLst/>
            </a:prstGeom>
          </p:spPr>
        </p:pic>
      </p:grpSp>
    </p:spTree>
    <p:extLst>
      <p:ext uri="{BB962C8B-B14F-4D97-AF65-F5344CB8AC3E}">
        <p14:creationId xmlns:p14="http://schemas.microsoft.com/office/powerpoint/2010/main" val="15528033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973</Words>
  <Application>Microsoft Office PowerPoint</Application>
  <PresentationFormat>Widescreen</PresentationFormat>
  <Paragraphs>92</Paragraphs>
  <Slides>16</Slides>
  <Notes>16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3" baseType="lpstr">
      <vt:lpstr>Arial</vt:lpstr>
      <vt:lpstr>Calibri</vt:lpstr>
      <vt:lpstr>Calibri Light</vt:lpstr>
      <vt:lpstr>Roboto</vt:lpstr>
      <vt:lpstr>Tw Cen MT</vt:lpstr>
      <vt:lpstr>Office Theme</vt:lpstr>
      <vt:lpstr>Adobe 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Luby, Omar N.</dc:creator>
  <cp:lastModifiedBy>Puente, Jesse</cp:lastModifiedBy>
  <cp:revision>22</cp:revision>
  <cp:lastPrinted>2026-06-22T15:18:19Z</cp:lastPrinted>
  <dcterms:created xsi:type="dcterms:W3CDTF">2026-01-27T13:21:56Z</dcterms:created>
  <dcterms:modified xsi:type="dcterms:W3CDTF">2026-06-29T20:03:39Z</dcterms:modified>
</cp:coreProperties>
</file>